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92"/>
  </p:notesMasterIdLst>
  <p:handoutMasterIdLst>
    <p:handoutMasterId r:id="rId93"/>
  </p:handoutMasterIdLst>
  <p:sldIdLst>
    <p:sldId id="256" r:id="rId2"/>
    <p:sldId id="257" r:id="rId3"/>
    <p:sldId id="261" r:id="rId4"/>
    <p:sldId id="352" r:id="rId5"/>
    <p:sldId id="353" r:id="rId6"/>
    <p:sldId id="258" r:id="rId7"/>
    <p:sldId id="292" r:id="rId8"/>
    <p:sldId id="293" r:id="rId9"/>
    <p:sldId id="340" r:id="rId10"/>
    <p:sldId id="294" r:id="rId11"/>
    <p:sldId id="295" r:id="rId12"/>
    <p:sldId id="345" r:id="rId13"/>
    <p:sldId id="341" r:id="rId14"/>
    <p:sldId id="296" r:id="rId15"/>
    <p:sldId id="297" r:id="rId16"/>
    <p:sldId id="350" r:id="rId17"/>
    <p:sldId id="351" r:id="rId18"/>
    <p:sldId id="344" r:id="rId19"/>
    <p:sldId id="342" r:id="rId20"/>
    <p:sldId id="298" r:id="rId21"/>
    <p:sldId id="321" r:id="rId22"/>
    <p:sldId id="322" r:id="rId23"/>
    <p:sldId id="349" r:id="rId24"/>
    <p:sldId id="346" r:id="rId25"/>
    <p:sldId id="343" r:id="rId26"/>
    <p:sldId id="299" r:id="rId27"/>
    <p:sldId id="324" r:id="rId28"/>
    <p:sldId id="325" r:id="rId29"/>
    <p:sldId id="326" r:id="rId30"/>
    <p:sldId id="327" r:id="rId31"/>
    <p:sldId id="300" r:id="rId32"/>
    <p:sldId id="306" r:id="rId33"/>
    <p:sldId id="307" r:id="rId34"/>
    <p:sldId id="308" r:id="rId35"/>
    <p:sldId id="301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47" r:id="rId47"/>
    <p:sldId id="348" r:id="rId48"/>
    <p:sldId id="319" r:id="rId49"/>
    <p:sldId id="259" r:id="rId50"/>
    <p:sldId id="263" r:id="rId51"/>
    <p:sldId id="355" r:id="rId52"/>
    <p:sldId id="264" r:id="rId53"/>
    <p:sldId id="265" r:id="rId54"/>
    <p:sldId id="266" r:id="rId55"/>
    <p:sldId id="267" r:id="rId56"/>
    <p:sldId id="268" r:id="rId57"/>
    <p:sldId id="269" r:id="rId58"/>
    <p:sldId id="270" r:id="rId59"/>
    <p:sldId id="271" r:id="rId60"/>
    <p:sldId id="272" r:id="rId61"/>
    <p:sldId id="273" r:id="rId62"/>
    <p:sldId id="274" r:id="rId63"/>
    <p:sldId id="275" r:id="rId64"/>
    <p:sldId id="276" r:id="rId65"/>
    <p:sldId id="277" r:id="rId66"/>
    <p:sldId id="278" r:id="rId67"/>
    <p:sldId id="279" r:id="rId68"/>
    <p:sldId id="280" r:id="rId69"/>
    <p:sldId id="281" r:id="rId70"/>
    <p:sldId id="282" r:id="rId71"/>
    <p:sldId id="283" r:id="rId72"/>
    <p:sldId id="284" r:id="rId73"/>
    <p:sldId id="285" r:id="rId74"/>
    <p:sldId id="286" r:id="rId75"/>
    <p:sldId id="287" r:id="rId76"/>
    <p:sldId id="288" r:id="rId77"/>
    <p:sldId id="290" r:id="rId78"/>
    <p:sldId id="291" r:id="rId79"/>
    <p:sldId id="260" r:id="rId80"/>
    <p:sldId id="302" r:id="rId81"/>
    <p:sldId id="330" r:id="rId82"/>
    <p:sldId id="303" r:id="rId83"/>
    <p:sldId id="354" r:id="rId84"/>
    <p:sldId id="305" r:id="rId85"/>
    <p:sldId id="289" r:id="rId86"/>
    <p:sldId id="304" r:id="rId87"/>
    <p:sldId id="331" r:id="rId88"/>
    <p:sldId id="332" r:id="rId89"/>
    <p:sldId id="333" r:id="rId90"/>
    <p:sldId id="334" r:id="rId91"/>
  </p:sldIdLst>
  <p:sldSz cx="9144000" cy="6858000" type="screen4x3"/>
  <p:notesSz cx="9144000" cy="6858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7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1152C-5235-456D-AEF9-6A2456B59351}" type="datetimeFigureOut">
              <a:rPr lang="es-ES" smtClean="0"/>
              <a:pPr/>
              <a:t>30/11/2011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EA25A3-2AE1-43A4-AF72-DB7E3C558C41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83C3D-C02C-4F09-9F95-16D819BA835E}" type="datetimeFigureOut">
              <a:rPr lang="es-ES" smtClean="0"/>
              <a:pPr/>
              <a:t>30/11/2011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90F81-EC85-44B7-B3B5-04F4255E5AD3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90F81-EC85-44B7-B3B5-04F4255E5AD3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A920F-3FD3-4DDA-A0FC-B10F20E15DE8}" type="datetime1">
              <a:rPr lang="es-ES" smtClean="0"/>
              <a:pPr/>
              <a:t>30/11/2011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355D-CD9F-4ECF-8851-47F6D6358EF1}" type="datetime1">
              <a:rPr lang="es-ES" smtClean="0"/>
              <a:pPr/>
              <a:t>30/11/2011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4CBDA-D689-4B4F-BD77-E272BA09488D}" type="datetime1">
              <a:rPr lang="es-ES" smtClean="0"/>
              <a:pPr/>
              <a:t>30/11/2011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D831A-6245-406A-B434-B6440591CAC5}" type="datetime1">
              <a:rPr lang="es-ES" smtClean="0"/>
              <a:pPr/>
              <a:t>30/11/2011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3B4D7-BD7B-4074-B204-57EB1BF53B06}" type="datetime1">
              <a:rPr lang="es-ES" smtClean="0"/>
              <a:pPr/>
              <a:t>30/11/2011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CB1D-D23B-46D1-BA4A-7BD1232113C2}" type="datetime1">
              <a:rPr lang="es-ES" smtClean="0"/>
              <a:pPr/>
              <a:t>30/11/2011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956AC-ABEE-4EC9-A6A1-28E24D49E3E8}" type="datetime1">
              <a:rPr lang="es-ES" smtClean="0"/>
              <a:pPr/>
              <a:t>30/11/2011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3C31-41BA-4DB0-A3FA-E1B33BEAA60B}" type="datetime1">
              <a:rPr lang="es-ES" smtClean="0"/>
              <a:pPr/>
              <a:t>30/11/2011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43E5E-1003-4234-A32D-7E10B04F58D3}" type="datetime1">
              <a:rPr lang="es-ES" smtClean="0"/>
              <a:pPr/>
              <a:t>30/11/2011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F1FD-2DC5-4F39-AA01-B6DADC849A0C}" type="datetime1">
              <a:rPr lang="es-ES" smtClean="0"/>
              <a:pPr/>
              <a:t>30/11/2011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8244-BC5C-407E-91BD-3667EEBFD52C}" type="datetime1">
              <a:rPr lang="es-ES" smtClean="0"/>
              <a:pPr/>
              <a:t>30/11/2011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30EB3-D785-4CED-A091-F544CDB591F0}" type="datetime1">
              <a:rPr lang="es-ES" smtClean="0"/>
              <a:pPr/>
              <a:t>30/11/2011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emicp@dsi.uclm.e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emicp@dsi.uclm.e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871566" y="1714488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Contractual Verification of Web Service Compositions with Time Constraints</a:t>
            </a:r>
            <a:endParaRPr lang="en-U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714348" y="3929066"/>
            <a:ext cx="7500990" cy="2571768"/>
          </a:xfrm>
        </p:spPr>
        <p:txBody>
          <a:bodyPr>
            <a:normAutofit fontScale="47500" lnSpcReduction="20000"/>
          </a:bodyPr>
          <a:lstStyle/>
          <a:p>
            <a:pPr algn="ctr"/>
            <a:r>
              <a:rPr lang="es-ES" sz="4000" b="1" dirty="0" smtClean="0"/>
              <a:t>Enrique Martínez López</a:t>
            </a:r>
          </a:p>
          <a:p>
            <a:pPr algn="ctr"/>
            <a:r>
              <a:rPr lang="es-ES" sz="2800" i="1" dirty="0" smtClean="0"/>
              <a:t>Escuela Superior de Ingeniería Informática</a:t>
            </a:r>
          </a:p>
          <a:p>
            <a:pPr algn="ctr"/>
            <a:r>
              <a:rPr lang="es-ES" sz="2800" i="1" dirty="0" smtClean="0"/>
              <a:t>Departamento de Sistemas Informáticos</a:t>
            </a:r>
          </a:p>
          <a:p>
            <a:pPr algn="ctr"/>
            <a:r>
              <a:rPr lang="es-ES" sz="2800" i="1" dirty="0" smtClean="0"/>
              <a:t>Universidad de Castilla-La Mancha</a:t>
            </a:r>
          </a:p>
          <a:p>
            <a:pPr algn="ctr"/>
            <a:r>
              <a:rPr lang="es-ES" sz="2800" i="1" dirty="0" smtClean="0"/>
              <a:t>Campus universitario, s/n.</a:t>
            </a:r>
          </a:p>
          <a:p>
            <a:pPr algn="ctr"/>
            <a:r>
              <a:rPr lang="es-ES" sz="2800" i="1" dirty="0" smtClean="0"/>
              <a:t>02071- Albacete (SPAIN)</a:t>
            </a:r>
          </a:p>
          <a:p>
            <a:pPr algn="ctr"/>
            <a:r>
              <a:rPr lang="es-ES" sz="2800" i="1" dirty="0" smtClean="0"/>
              <a:t>Email: </a:t>
            </a:r>
            <a:r>
              <a:rPr lang="es-ES" sz="2800" i="1" dirty="0" smtClean="0">
                <a:hlinkClick r:id="rId2"/>
              </a:rPr>
              <a:t>emartinez@dsi.uclm.es</a:t>
            </a:r>
            <a:endParaRPr lang="es-ES" sz="2800" i="1" dirty="0" smtClean="0"/>
          </a:p>
          <a:p>
            <a:pPr algn="ctr"/>
            <a:endParaRPr lang="es-ES" sz="2800" i="1" dirty="0" smtClean="0"/>
          </a:p>
          <a:p>
            <a:pPr algn="ctr"/>
            <a:r>
              <a:rPr lang="es-ES" sz="3200" b="1" i="1" dirty="0" err="1" smtClean="0"/>
              <a:t>Supervisors</a:t>
            </a:r>
            <a:r>
              <a:rPr lang="es-ES" sz="3200" b="1" i="1" dirty="0" smtClean="0"/>
              <a:t>: </a:t>
            </a:r>
          </a:p>
          <a:p>
            <a:pPr algn="ctr"/>
            <a:r>
              <a:rPr lang="es-ES" sz="3200" b="1" dirty="0" smtClean="0"/>
              <a:t>Dr. María Emilia Cambronero Piqueras</a:t>
            </a:r>
          </a:p>
          <a:p>
            <a:pPr algn="ctr"/>
            <a:r>
              <a:rPr lang="es-ES" sz="3200" b="1" dirty="0" smtClean="0"/>
              <a:t>       Dr. Gregorio Díaz Descalzo</a:t>
            </a:r>
          </a:p>
          <a:p>
            <a:endParaRPr lang="en-US" dirty="0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022" y="150796"/>
            <a:ext cx="2112962" cy="920750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6776" y="0"/>
            <a:ext cx="715963" cy="1449388"/>
          </a:xfrm>
          <a:prstGeom prst="rect">
            <a:avLst/>
          </a:prstGeom>
          <a:noFill/>
        </p:spPr>
      </p:pic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1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 Analysis Phase</a:t>
            </a:r>
            <a:br>
              <a:rPr lang="en-US" dirty="0" smtClean="0"/>
            </a:br>
            <a:r>
              <a:rPr lang="en-US" dirty="0" smtClean="0"/>
              <a:t>KAOS Methodology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7362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Construction of a </a:t>
            </a:r>
            <a:r>
              <a:rPr lang="en-US" sz="2800" b="1" dirty="0" smtClean="0"/>
              <a:t>Goal Model</a:t>
            </a:r>
            <a:r>
              <a:rPr lang="en-US" sz="2800" dirty="0" smtClean="0"/>
              <a:t> (properties the system must </a:t>
            </a:r>
            <a:r>
              <a:rPr lang="en-US" sz="2800" b="1" dirty="0" smtClean="0"/>
              <a:t>fulfill</a:t>
            </a:r>
            <a:r>
              <a:rPr lang="en-US" sz="2800" dirty="0" smtClean="0"/>
              <a:t>).</a:t>
            </a:r>
          </a:p>
          <a:p>
            <a:r>
              <a:rPr lang="en-US" sz="2800" dirty="0" smtClean="0"/>
              <a:t>Structure of an </a:t>
            </a:r>
            <a:r>
              <a:rPr lang="en-US" sz="2800" b="1" dirty="0" smtClean="0"/>
              <a:t>AND/OR graph</a:t>
            </a:r>
            <a:r>
              <a:rPr lang="en-US" sz="2800" dirty="0" smtClean="0"/>
              <a:t> (specifically the one proposed by the </a:t>
            </a:r>
            <a:r>
              <a:rPr lang="en-US" sz="2800" b="1" dirty="0" smtClean="0"/>
              <a:t>KAOS Methodology</a:t>
            </a:r>
            <a:r>
              <a:rPr lang="en-US" sz="2800" dirty="0" smtClean="0"/>
              <a:t>).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082" y="3571876"/>
            <a:ext cx="8006008" cy="2009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10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1643050"/>
            <a:ext cx="6072229" cy="4499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Analysis Phase</a:t>
            </a:r>
            <a:br>
              <a:rPr lang="en-US" dirty="0" smtClean="0"/>
            </a:br>
            <a:r>
              <a:rPr lang="en-US" dirty="0" smtClean="0"/>
              <a:t>KAOS Methodology</a:t>
            </a:r>
            <a:endParaRPr lang="en-US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11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       Correct-WS Translations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7" name="Rectangle 79"/>
          <p:cNvSpPr>
            <a:spLocks noChangeAspect="1" noChangeArrowheads="1"/>
          </p:cNvSpPr>
          <p:nvPr/>
        </p:nvSpPr>
        <p:spPr bwMode="auto">
          <a:xfrm>
            <a:off x="3563938" y="4460861"/>
            <a:ext cx="1860550" cy="9636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600" b="1">
                <a:solidFill>
                  <a:srgbClr val="FF0000"/>
                </a:solidFill>
              </a:rPr>
              <a:t>TIMED</a:t>
            </a:r>
            <a:br>
              <a:rPr lang="es-ES" sz="1600" b="1">
                <a:solidFill>
                  <a:srgbClr val="FF0000"/>
                </a:solidFill>
              </a:rPr>
            </a:br>
            <a:r>
              <a:rPr lang="es-ES" sz="1600" b="1">
                <a:solidFill>
                  <a:srgbClr val="FF0000"/>
                </a:solidFill>
              </a:rPr>
              <a:t>AUTOMATA</a:t>
            </a:r>
          </a:p>
          <a:p>
            <a:pPr algn="ctr"/>
            <a:r>
              <a:rPr lang="es-ES" sz="1200" b="1">
                <a:solidFill>
                  <a:srgbClr val="FF0000"/>
                </a:solidFill>
              </a:rPr>
              <a:t>XML UPPAAL</a:t>
            </a:r>
          </a:p>
          <a:p>
            <a:pPr algn="ctr"/>
            <a:r>
              <a:rPr lang="es-ES" sz="1200" b="1">
                <a:solidFill>
                  <a:srgbClr val="FF0000"/>
                </a:solidFill>
              </a:rPr>
              <a:t>document</a:t>
            </a:r>
          </a:p>
        </p:txBody>
      </p:sp>
      <p:grpSp>
        <p:nvGrpSpPr>
          <p:cNvPr id="3" name="Group 81"/>
          <p:cNvGrpSpPr>
            <a:grpSpLocks noChangeAspect="1"/>
          </p:cNvGrpSpPr>
          <p:nvPr/>
        </p:nvGrpSpPr>
        <p:grpSpPr bwMode="auto">
          <a:xfrm>
            <a:off x="1392238" y="3128948"/>
            <a:ext cx="1595437" cy="638175"/>
            <a:chOff x="1881" y="4117"/>
            <a:chExt cx="1980" cy="1080"/>
          </a:xfrm>
        </p:grpSpPr>
        <p:sp>
          <p:nvSpPr>
            <p:cNvPr id="9" name="Text Box 82"/>
            <p:cNvSpPr txBox="1">
              <a:spLocks noChangeAspect="1" noChangeArrowheads="1"/>
            </p:cNvSpPr>
            <p:nvPr/>
          </p:nvSpPr>
          <p:spPr bwMode="auto">
            <a:xfrm>
              <a:off x="1881" y="4117"/>
              <a:ext cx="1980" cy="10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GB" sz="1200" dirty="0"/>
                <a:t>       </a:t>
              </a:r>
              <a:r>
                <a:rPr lang="en-GB" sz="1200" dirty="0" smtClean="0"/>
                <a:t>   </a:t>
              </a:r>
              <a:r>
                <a:rPr lang="en-GB" sz="1400" b="1" dirty="0" smtClean="0">
                  <a:solidFill>
                    <a:srgbClr val="99CC00"/>
                  </a:solidFill>
                </a:rPr>
                <a:t>Choreography </a:t>
              </a:r>
              <a:endParaRPr lang="en-GB" sz="1400" b="1" dirty="0">
                <a:solidFill>
                  <a:srgbClr val="99CC00"/>
                </a:solidFill>
              </a:endParaRPr>
            </a:p>
            <a:p>
              <a:pPr algn="ctr"/>
              <a:r>
                <a:rPr lang="en-GB" sz="1400" b="1" dirty="0">
                  <a:solidFill>
                    <a:srgbClr val="99CC00"/>
                  </a:solidFill>
                </a:rPr>
                <a:t>Implementation</a:t>
              </a:r>
              <a:endParaRPr lang="en-GB" sz="1400" dirty="0"/>
            </a:p>
            <a:p>
              <a:pPr algn="ctr"/>
              <a:endParaRPr lang="es-ES" sz="1400" dirty="0"/>
            </a:p>
          </p:txBody>
        </p:sp>
        <p:sp>
          <p:nvSpPr>
            <p:cNvPr id="10" name="AutoShape 83"/>
            <p:cNvSpPr>
              <a:spLocks noChangeAspect="1" noChangeArrowheads="1"/>
            </p:cNvSpPr>
            <p:nvPr/>
          </p:nvSpPr>
          <p:spPr bwMode="auto">
            <a:xfrm>
              <a:off x="1881" y="4117"/>
              <a:ext cx="540" cy="360"/>
            </a:xfrm>
            <a:prstGeom prst="octagon">
              <a:avLst>
                <a:gd name="adj" fmla="val 29287"/>
              </a:avLst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s-ES" sz="1200" b="1">
                  <a:solidFill>
                    <a:schemeClr val="bg1"/>
                  </a:solidFill>
                </a:rPr>
                <a:t>4</a:t>
              </a:r>
              <a:endParaRPr lang="es-ES" sz="1200">
                <a:solidFill>
                  <a:schemeClr val="bg1"/>
                </a:solidFill>
              </a:endParaRPr>
            </a:p>
          </p:txBody>
        </p:sp>
      </p:grpSp>
      <p:sp>
        <p:nvSpPr>
          <p:cNvPr id="11" name="AutoShape 86"/>
          <p:cNvSpPr>
            <a:spLocks noChangeAspect="1" noChangeArrowheads="1"/>
          </p:cNvSpPr>
          <p:nvPr/>
        </p:nvSpPr>
        <p:spPr bwMode="auto">
          <a:xfrm rot="8611754">
            <a:off x="2646363" y="3808398"/>
            <a:ext cx="1062037" cy="319088"/>
          </a:xfrm>
          <a:prstGeom prst="rightArrow">
            <a:avLst>
              <a:gd name="adj1" fmla="val 50000"/>
              <a:gd name="adj2" fmla="val 8320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800"/>
              <a:t>       </a:t>
            </a:r>
            <a:endParaRPr lang="es-ES"/>
          </a:p>
        </p:txBody>
      </p:sp>
      <p:grpSp>
        <p:nvGrpSpPr>
          <p:cNvPr id="5" name="Group 87"/>
          <p:cNvGrpSpPr>
            <a:grpSpLocks noChangeAspect="1"/>
          </p:cNvGrpSpPr>
          <p:nvPr/>
        </p:nvGrpSpPr>
        <p:grpSpPr bwMode="auto">
          <a:xfrm>
            <a:off x="3616325" y="3873486"/>
            <a:ext cx="1462088" cy="531812"/>
            <a:chOff x="4761" y="5377"/>
            <a:chExt cx="1980" cy="900"/>
          </a:xfrm>
        </p:grpSpPr>
        <p:sp>
          <p:nvSpPr>
            <p:cNvPr id="13" name="Text Box 88"/>
            <p:cNvSpPr txBox="1">
              <a:spLocks noChangeAspect="1" noChangeArrowheads="1"/>
            </p:cNvSpPr>
            <p:nvPr/>
          </p:nvSpPr>
          <p:spPr bwMode="auto">
            <a:xfrm>
              <a:off x="4761" y="5377"/>
              <a:ext cx="1980" cy="9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GB" sz="1200"/>
                <a:t>         </a:t>
              </a:r>
              <a:r>
                <a:rPr lang="en-GB" sz="1200">
                  <a:solidFill>
                    <a:srgbClr val="FF0000"/>
                  </a:solidFill>
                </a:rPr>
                <a:t>Verification </a:t>
              </a:r>
            </a:p>
            <a:p>
              <a:pPr algn="ctr"/>
              <a:r>
                <a:rPr lang="en-GB" sz="1200">
                  <a:solidFill>
                    <a:srgbClr val="FF0000"/>
                  </a:solidFill>
                </a:rPr>
                <a:t>       of Design</a:t>
              </a:r>
              <a:r>
                <a:rPr lang="en-GB" sz="1200"/>
                <a:t> </a:t>
              </a:r>
            </a:p>
            <a:p>
              <a:pPr algn="ctr"/>
              <a:endParaRPr lang="es-ES"/>
            </a:p>
          </p:txBody>
        </p:sp>
        <p:sp>
          <p:nvSpPr>
            <p:cNvPr id="14" name="AutoShape 89"/>
            <p:cNvSpPr>
              <a:spLocks noChangeAspect="1" noChangeArrowheads="1"/>
            </p:cNvSpPr>
            <p:nvPr/>
          </p:nvSpPr>
          <p:spPr bwMode="auto">
            <a:xfrm>
              <a:off x="4761" y="5377"/>
              <a:ext cx="540" cy="36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s-ES" sz="1200" b="1">
                  <a:solidFill>
                    <a:schemeClr val="bg1"/>
                  </a:solidFill>
                </a:rPr>
                <a:t>3</a:t>
              </a:r>
              <a:endParaRPr lang="es-E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91"/>
          <p:cNvSpPr>
            <a:spLocks noChangeAspect="1" noChangeArrowheads="1"/>
          </p:cNvSpPr>
          <p:nvPr/>
        </p:nvSpPr>
        <p:spPr bwMode="auto">
          <a:xfrm>
            <a:off x="827088" y="4298936"/>
            <a:ext cx="1860550" cy="8493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200">
                <a:solidFill>
                  <a:srgbClr val="0000FF"/>
                </a:solidFill>
              </a:rPr>
              <a:t>Choreography Layer</a:t>
            </a:r>
          </a:p>
          <a:p>
            <a:pPr algn="ctr"/>
            <a:r>
              <a:rPr lang="en-GB" sz="2000" b="1">
                <a:solidFill>
                  <a:srgbClr val="0000FF"/>
                </a:solidFill>
              </a:rPr>
              <a:t>WS-CDL</a:t>
            </a:r>
          </a:p>
          <a:p>
            <a:pPr algn="ctr"/>
            <a:r>
              <a:rPr lang="en-GB" sz="1200">
                <a:solidFill>
                  <a:srgbClr val="0000FF"/>
                </a:solidFill>
              </a:rPr>
              <a:t>              XML</a:t>
            </a:r>
            <a:endParaRPr lang="es-ES" sz="1200">
              <a:solidFill>
                <a:srgbClr val="0000FF"/>
              </a:solidFill>
            </a:endParaRPr>
          </a:p>
        </p:txBody>
      </p:sp>
      <p:sp>
        <p:nvSpPr>
          <p:cNvPr id="16" name="Rectangle 92"/>
          <p:cNvSpPr>
            <a:spLocks noChangeAspect="1" noChangeArrowheads="1"/>
          </p:cNvSpPr>
          <p:nvPr/>
        </p:nvSpPr>
        <p:spPr bwMode="auto">
          <a:xfrm>
            <a:off x="6540500" y="4298936"/>
            <a:ext cx="1858963" cy="8493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200">
                <a:solidFill>
                  <a:srgbClr val="00CC00"/>
                </a:solidFill>
              </a:rPr>
              <a:t>Orchestration Layer</a:t>
            </a:r>
          </a:p>
          <a:p>
            <a:pPr algn="ctr"/>
            <a:r>
              <a:rPr lang="en-GB" sz="2000" b="1">
                <a:solidFill>
                  <a:srgbClr val="00CC00"/>
                </a:solidFill>
              </a:rPr>
              <a:t>WS-BPEL</a:t>
            </a:r>
          </a:p>
          <a:p>
            <a:pPr algn="ctr"/>
            <a:r>
              <a:rPr lang="en-GB" sz="1200">
                <a:solidFill>
                  <a:srgbClr val="00CC00"/>
                </a:solidFill>
              </a:rPr>
              <a:t>              XML</a:t>
            </a:r>
            <a:endParaRPr lang="es-ES">
              <a:solidFill>
                <a:srgbClr val="00CC00"/>
              </a:solidFill>
            </a:endParaRPr>
          </a:p>
        </p:txBody>
      </p:sp>
      <p:sp>
        <p:nvSpPr>
          <p:cNvPr id="17" name="AutoShape 93"/>
          <p:cNvSpPr>
            <a:spLocks noChangeAspect="1" noChangeArrowheads="1"/>
          </p:cNvSpPr>
          <p:nvPr/>
        </p:nvSpPr>
        <p:spPr bwMode="auto">
          <a:xfrm>
            <a:off x="2700338" y="4618023"/>
            <a:ext cx="841375" cy="317500"/>
          </a:xfrm>
          <a:prstGeom prst="rightArrow">
            <a:avLst>
              <a:gd name="adj1" fmla="val 50000"/>
              <a:gd name="adj2" fmla="val 6625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s-ES"/>
          </a:p>
        </p:txBody>
      </p:sp>
      <p:sp>
        <p:nvSpPr>
          <p:cNvPr id="18" name="AutoShape 96"/>
          <p:cNvSpPr>
            <a:spLocks noChangeAspect="1" noChangeArrowheads="1"/>
          </p:cNvSpPr>
          <p:nvPr/>
        </p:nvSpPr>
        <p:spPr bwMode="auto">
          <a:xfrm rot="3211754">
            <a:off x="5716588" y="3727436"/>
            <a:ext cx="849312" cy="398462"/>
          </a:xfrm>
          <a:prstGeom prst="rightArrow">
            <a:avLst>
              <a:gd name="adj1" fmla="val 50000"/>
              <a:gd name="adj2" fmla="val 5328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800"/>
              <a:t>       </a:t>
            </a:r>
            <a:endParaRPr lang="es-ES"/>
          </a:p>
        </p:txBody>
      </p:sp>
      <p:sp>
        <p:nvSpPr>
          <p:cNvPr id="19" name="AutoShape 99"/>
          <p:cNvSpPr>
            <a:spLocks noChangeAspect="1" noChangeArrowheads="1"/>
          </p:cNvSpPr>
          <p:nvPr/>
        </p:nvSpPr>
        <p:spPr bwMode="auto">
          <a:xfrm>
            <a:off x="4945063" y="3873486"/>
            <a:ext cx="398462" cy="531812"/>
          </a:xfrm>
          <a:prstGeom prst="downArrow">
            <a:avLst>
              <a:gd name="adj1" fmla="val 50000"/>
              <a:gd name="adj2" fmla="val 3336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0" name="AutoShape 100"/>
          <p:cNvSpPr>
            <a:spLocks noChangeAspect="1" noChangeArrowheads="1"/>
          </p:cNvSpPr>
          <p:nvPr/>
        </p:nvSpPr>
        <p:spPr bwMode="auto">
          <a:xfrm>
            <a:off x="4414838" y="2492361"/>
            <a:ext cx="398462" cy="3175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1" name="Rectangle 102"/>
          <p:cNvSpPr>
            <a:spLocks noChangeAspect="1" noChangeArrowheads="1"/>
          </p:cNvSpPr>
          <p:nvPr/>
        </p:nvSpPr>
        <p:spPr bwMode="auto">
          <a:xfrm>
            <a:off x="3749675" y="1428736"/>
            <a:ext cx="1860550" cy="957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600" dirty="0"/>
              <a:t>     </a:t>
            </a:r>
            <a:r>
              <a:rPr lang="en-GB" sz="1600" b="1" dirty="0">
                <a:solidFill>
                  <a:srgbClr val="FF6600"/>
                </a:solidFill>
              </a:rPr>
              <a:t>Analysis </a:t>
            </a:r>
          </a:p>
          <a:p>
            <a:pPr algn="ctr"/>
            <a:endParaRPr lang="en-GB" sz="1200" dirty="0">
              <a:solidFill>
                <a:srgbClr val="FF6600"/>
              </a:solidFill>
            </a:endParaRPr>
          </a:p>
          <a:p>
            <a:pPr algn="ctr"/>
            <a:r>
              <a:rPr lang="en-GB" sz="2200" b="1" dirty="0">
                <a:solidFill>
                  <a:srgbClr val="FF6600"/>
                </a:solidFill>
              </a:rPr>
              <a:t>   KAOS</a:t>
            </a:r>
          </a:p>
          <a:p>
            <a:pPr algn="ctr"/>
            <a:endParaRPr lang="es-ES" dirty="0"/>
          </a:p>
        </p:txBody>
      </p:sp>
      <p:sp>
        <p:nvSpPr>
          <p:cNvPr id="22" name="AutoShape 103"/>
          <p:cNvSpPr>
            <a:spLocks noChangeAspect="1" noChangeArrowheads="1"/>
          </p:cNvSpPr>
          <p:nvPr/>
        </p:nvSpPr>
        <p:spPr bwMode="auto">
          <a:xfrm>
            <a:off x="3786182" y="1428736"/>
            <a:ext cx="398463" cy="212725"/>
          </a:xfrm>
          <a:prstGeom prst="octagon">
            <a:avLst>
              <a:gd name="adj" fmla="val 29287"/>
            </a:avLst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Rectangle 104"/>
          <p:cNvSpPr>
            <a:spLocks noChangeAspect="1" noChangeArrowheads="1"/>
          </p:cNvSpPr>
          <p:nvPr/>
        </p:nvSpPr>
        <p:spPr bwMode="auto">
          <a:xfrm>
            <a:off x="3779838" y="2903523"/>
            <a:ext cx="1860550" cy="850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400">
                <a:solidFill>
                  <a:srgbClr val="990099"/>
                </a:solidFill>
              </a:rPr>
              <a:t>Design</a:t>
            </a:r>
          </a:p>
          <a:p>
            <a:pPr algn="ctr"/>
            <a:r>
              <a:rPr lang="en-GB" sz="1000">
                <a:solidFill>
                  <a:srgbClr val="990099"/>
                </a:solidFill>
              </a:rPr>
              <a:t>Sequence Diagrams</a:t>
            </a:r>
          </a:p>
          <a:p>
            <a:pPr algn="ctr"/>
            <a:r>
              <a:rPr lang="en-GB" b="1">
                <a:solidFill>
                  <a:srgbClr val="990099"/>
                </a:solidFill>
              </a:rPr>
              <a:t>RT-UML</a:t>
            </a:r>
          </a:p>
          <a:p>
            <a:pPr algn="ctr"/>
            <a:r>
              <a:rPr lang="en-GB" sz="1200">
                <a:solidFill>
                  <a:srgbClr val="990099"/>
                </a:solidFill>
              </a:rPr>
              <a:t>  </a:t>
            </a:r>
            <a:r>
              <a:rPr lang="en-GB" sz="800">
                <a:solidFill>
                  <a:srgbClr val="990099"/>
                </a:solidFill>
              </a:rPr>
              <a:t>XMI</a:t>
            </a:r>
            <a:endParaRPr lang="es-ES" sz="800">
              <a:solidFill>
                <a:srgbClr val="990099"/>
              </a:solidFill>
            </a:endParaRPr>
          </a:p>
        </p:txBody>
      </p:sp>
      <p:grpSp>
        <p:nvGrpSpPr>
          <p:cNvPr id="6" name="Group 106"/>
          <p:cNvGrpSpPr>
            <a:grpSpLocks noChangeAspect="1"/>
          </p:cNvGrpSpPr>
          <p:nvPr/>
        </p:nvGrpSpPr>
        <p:grpSpPr bwMode="auto">
          <a:xfrm>
            <a:off x="1271588" y="5343511"/>
            <a:ext cx="1860550" cy="639762"/>
            <a:chOff x="1521" y="7894"/>
            <a:chExt cx="2520" cy="1083"/>
          </a:xfrm>
        </p:grpSpPr>
        <p:sp>
          <p:nvSpPr>
            <p:cNvPr id="25" name="Text Box 107"/>
            <p:cNvSpPr txBox="1">
              <a:spLocks noChangeAspect="1" noChangeArrowheads="1"/>
            </p:cNvSpPr>
            <p:nvPr/>
          </p:nvSpPr>
          <p:spPr bwMode="auto">
            <a:xfrm>
              <a:off x="1521" y="7897"/>
              <a:ext cx="2520" cy="10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GB" sz="1200" b="1">
                  <a:solidFill>
                    <a:srgbClr val="0000FF"/>
                  </a:solidFill>
                </a:rPr>
                <a:t>           Verification of Choreography Implementation</a:t>
              </a:r>
            </a:p>
            <a:p>
              <a:pPr algn="ctr"/>
              <a:endParaRPr lang="es-ES"/>
            </a:p>
          </p:txBody>
        </p:sp>
        <p:sp>
          <p:nvSpPr>
            <p:cNvPr id="26" name="AutoShape 108"/>
            <p:cNvSpPr>
              <a:spLocks noChangeAspect="1" noChangeArrowheads="1"/>
            </p:cNvSpPr>
            <p:nvPr/>
          </p:nvSpPr>
          <p:spPr bwMode="auto">
            <a:xfrm>
              <a:off x="1521" y="7894"/>
              <a:ext cx="687" cy="36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s-ES" sz="1200" b="1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27" name="Line 109"/>
          <p:cNvSpPr>
            <a:spLocks noChangeAspect="1" noChangeShapeType="1"/>
          </p:cNvSpPr>
          <p:nvPr/>
        </p:nvSpPr>
        <p:spPr bwMode="auto">
          <a:xfrm flipV="1">
            <a:off x="2730500" y="4919648"/>
            <a:ext cx="266700" cy="425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8" name="Text Box 111"/>
          <p:cNvSpPr txBox="1">
            <a:spLocks noChangeAspect="1" noChangeArrowheads="1"/>
          </p:cNvSpPr>
          <p:nvPr/>
        </p:nvSpPr>
        <p:spPr bwMode="auto">
          <a:xfrm>
            <a:off x="6273800" y="5254611"/>
            <a:ext cx="2259013" cy="6381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400">
                <a:solidFill>
                  <a:srgbClr val="00CC00"/>
                </a:solidFill>
              </a:rPr>
              <a:t>            Verification of      </a:t>
            </a:r>
          </a:p>
          <a:p>
            <a:pPr algn="ctr"/>
            <a:r>
              <a:rPr lang="en-GB" sz="1400">
                <a:solidFill>
                  <a:srgbClr val="00CC00"/>
                </a:solidFill>
              </a:rPr>
              <a:t>         Orchestration     </a:t>
            </a:r>
          </a:p>
          <a:p>
            <a:pPr algn="ctr"/>
            <a:r>
              <a:rPr lang="en-GB" sz="1400">
                <a:solidFill>
                  <a:srgbClr val="00CC00"/>
                </a:solidFill>
              </a:rPr>
              <a:t>         Implementation</a:t>
            </a:r>
            <a:endParaRPr lang="es-ES">
              <a:solidFill>
                <a:srgbClr val="00CC00"/>
              </a:solidFill>
            </a:endParaRPr>
          </a:p>
        </p:txBody>
      </p:sp>
      <p:sp>
        <p:nvSpPr>
          <p:cNvPr id="29" name="AutoShape 112"/>
          <p:cNvSpPr>
            <a:spLocks noChangeAspect="1" noChangeArrowheads="1"/>
          </p:cNvSpPr>
          <p:nvPr/>
        </p:nvSpPr>
        <p:spPr bwMode="auto">
          <a:xfrm>
            <a:off x="6273800" y="5253023"/>
            <a:ext cx="615950" cy="212725"/>
          </a:xfrm>
          <a:prstGeom prst="octagon">
            <a:avLst>
              <a:gd name="adj" fmla="val 29287"/>
            </a:avLst>
          </a:prstGeom>
          <a:solidFill>
            <a:srgbClr val="00CC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0" name="AutoShape 113"/>
          <p:cNvSpPr>
            <a:spLocks noChangeAspect="1" noChangeArrowheads="1"/>
          </p:cNvSpPr>
          <p:nvPr/>
        </p:nvSpPr>
        <p:spPr bwMode="auto">
          <a:xfrm>
            <a:off x="5476875" y="4618023"/>
            <a:ext cx="930275" cy="317500"/>
          </a:xfrm>
          <a:prstGeom prst="leftArrow">
            <a:avLst>
              <a:gd name="adj1" fmla="val 50000"/>
              <a:gd name="adj2" fmla="val 7325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800"/>
              <a:t>   </a:t>
            </a:r>
            <a:endParaRPr lang="es-ES"/>
          </a:p>
        </p:txBody>
      </p:sp>
      <p:sp>
        <p:nvSpPr>
          <p:cNvPr id="31" name="Line 114"/>
          <p:cNvSpPr>
            <a:spLocks noChangeAspect="1" noChangeShapeType="1"/>
          </p:cNvSpPr>
          <p:nvPr/>
        </p:nvSpPr>
        <p:spPr bwMode="auto">
          <a:xfrm flipH="1" flipV="1">
            <a:off x="6142038" y="4935523"/>
            <a:ext cx="265112" cy="319088"/>
          </a:xfrm>
          <a:prstGeom prst="line">
            <a:avLst/>
          </a:prstGeom>
          <a:noFill/>
          <a:ln w="12700">
            <a:solidFill>
              <a:srgbClr val="00FF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32" name="AutoShape 115"/>
          <p:cNvSpPr>
            <a:spLocks noChangeAspect="1" noChangeArrowheads="1"/>
          </p:cNvSpPr>
          <p:nvPr/>
        </p:nvSpPr>
        <p:spPr bwMode="auto">
          <a:xfrm>
            <a:off x="3779838" y="2903523"/>
            <a:ext cx="398462" cy="212725"/>
          </a:xfrm>
          <a:prstGeom prst="octagon">
            <a:avLst>
              <a:gd name="adj" fmla="val 29287"/>
            </a:avLst>
          </a:prstGeom>
          <a:solidFill>
            <a:srgbClr val="9900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solidFill>
                  <a:schemeClr val="bg1"/>
                </a:solidFill>
              </a:rPr>
              <a:t>2</a:t>
            </a:r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33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35" name="3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12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9"/>
          <p:cNvSpPr>
            <a:spLocks noChangeAspect="1" noChangeArrowheads="1"/>
          </p:cNvSpPr>
          <p:nvPr/>
        </p:nvSpPr>
        <p:spPr bwMode="auto">
          <a:xfrm>
            <a:off x="3563938" y="4460861"/>
            <a:ext cx="1860550" cy="9636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600" b="1">
                <a:solidFill>
                  <a:srgbClr val="FF0000"/>
                </a:solidFill>
              </a:rPr>
              <a:t>TIMED</a:t>
            </a:r>
            <a:br>
              <a:rPr lang="es-ES" sz="1600" b="1">
                <a:solidFill>
                  <a:srgbClr val="FF0000"/>
                </a:solidFill>
              </a:rPr>
            </a:br>
            <a:r>
              <a:rPr lang="es-ES" sz="1600" b="1">
                <a:solidFill>
                  <a:srgbClr val="FF0000"/>
                </a:solidFill>
              </a:rPr>
              <a:t>AUTOMATA</a:t>
            </a:r>
          </a:p>
          <a:p>
            <a:pPr algn="ctr"/>
            <a:r>
              <a:rPr lang="es-ES" sz="1200" b="1">
                <a:solidFill>
                  <a:srgbClr val="FF0000"/>
                </a:solidFill>
              </a:rPr>
              <a:t>XML UPPAAL</a:t>
            </a:r>
          </a:p>
          <a:p>
            <a:pPr algn="ctr"/>
            <a:r>
              <a:rPr lang="es-ES" sz="1200" b="1">
                <a:solidFill>
                  <a:srgbClr val="FF0000"/>
                </a:solidFill>
              </a:rPr>
              <a:t>document</a:t>
            </a:r>
          </a:p>
        </p:txBody>
      </p:sp>
      <p:grpSp>
        <p:nvGrpSpPr>
          <p:cNvPr id="2" name="Group 81"/>
          <p:cNvGrpSpPr>
            <a:grpSpLocks noChangeAspect="1"/>
          </p:cNvGrpSpPr>
          <p:nvPr/>
        </p:nvGrpSpPr>
        <p:grpSpPr bwMode="auto">
          <a:xfrm>
            <a:off x="1392238" y="3128948"/>
            <a:ext cx="1595437" cy="638175"/>
            <a:chOff x="1881" y="4117"/>
            <a:chExt cx="1980" cy="1080"/>
          </a:xfrm>
        </p:grpSpPr>
        <p:sp>
          <p:nvSpPr>
            <p:cNvPr id="9" name="Text Box 82"/>
            <p:cNvSpPr txBox="1">
              <a:spLocks noChangeAspect="1" noChangeArrowheads="1"/>
            </p:cNvSpPr>
            <p:nvPr/>
          </p:nvSpPr>
          <p:spPr bwMode="auto">
            <a:xfrm>
              <a:off x="1881" y="4117"/>
              <a:ext cx="1980" cy="10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GB" sz="1200" dirty="0"/>
                <a:t>       </a:t>
              </a:r>
              <a:r>
                <a:rPr lang="en-GB" sz="1200" dirty="0" smtClean="0"/>
                <a:t>   </a:t>
              </a:r>
              <a:r>
                <a:rPr lang="en-GB" sz="1400" b="1" dirty="0" smtClean="0">
                  <a:solidFill>
                    <a:srgbClr val="99CC00"/>
                  </a:solidFill>
                </a:rPr>
                <a:t>Choreography </a:t>
              </a:r>
              <a:endParaRPr lang="en-GB" sz="1400" b="1" dirty="0">
                <a:solidFill>
                  <a:srgbClr val="99CC00"/>
                </a:solidFill>
              </a:endParaRPr>
            </a:p>
            <a:p>
              <a:pPr algn="ctr"/>
              <a:r>
                <a:rPr lang="en-GB" sz="1400" b="1" dirty="0">
                  <a:solidFill>
                    <a:srgbClr val="99CC00"/>
                  </a:solidFill>
                </a:rPr>
                <a:t>Implementation</a:t>
              </a:r>
              <a:endParaRPr lang="en-GB" sz="1400" dirty="0"/>
            </a:p>
            <a:p>
              <a:pPr algn="ctr"/>
              <a:endParaRPr lang="es-ES" sz="1400" dirty="0"/>
            </a:p>
          </p:txBody>
        </p:sp>
        <p:sp>
          <p:nvSpPr>
            <p:cNvPr id="10" name="AutoShape 83"/>
            <p:cNvSpPr>
              <a:spLocks noChangeAspect="1" noChangeArrowheads="1"/>
            </p:cNvSpPr>
            <p:nvPr/>
          </p:nvSpPr>
          <p:spPr bwMode="auto">
            <a:xfrm>
              <a:off x="1881" y="4117"/>
              <a:ext cx="540" cy="360"/>
            </a:xfrm>
            <a:prstGeom prst="octagon">
              <a:avLst>
                <a:gd name="adj" fmla="val 29287"/>
              </a:avLst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s-ES" sz="1200" b="1">
                  <a:solidFill>
                    <a:schemeClr val="bg1"/>
                  </a:solidFill>
                </a:rPr>
                <a:t>4</a:t>
              </a:r>
              <a:endParaRPr lang="es-ES" sz="1200">
                <a:solidFill>
                  <a:schemeClr val="bg1"/>
                </a:solidFill>
              </a:endParaRPr>
            </a:p>
          </p:txBody>
        </p:sp>
      </p:grpSp>
      <p:sp>
        <p:nvSpPr>
          <p:cNvPr id="11" name="AutoShape 86"/>
          <p:cNvSpPr>
            <a:spLocks noChangeAspect="1" noChangeArrowheads="1"/>
          </p:cNvSpPr>
          <p:nvPr/>
        </p:nvSpPr>
        <p:spPr bwMode="auto">
          <a:xfrm rot="8611754">
            <a:off x="2646363" y="3808398"/>
            <a:ext cx="1062037" cy="319088"/>
          </a:xfrm>
          <a:prstGeom prst="rightArrow">
            <a:avLst>
              <a:gd name="adj1" fmla="val 50000"/>
              <a:gd name="adj2" fmla="val 8320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800"/>
              <a:t>       </a:t>
            </a:r>
            <a:endParaRPr lang="es-ES"/>
          </a:p>
        </p:txBody>
      </p:sp>
      <p:grpSp>
        <p:nvGrpSpPr>
          <p:cNvPr id="3" name="Group 87"/>
          <p:cNvGrpSpPr>
            <a:grpSpLocks noChangeAspect="1"/>
          </p:cNvGrpSpPr>
          <p:nvPr/>
        </p:nvGrpSpPr>
        <p:grpSpPr bwMode="auto">
          <a:xfrm>
            <a:off x="3616325" y="3873486"/>
            <a:ext cx="1462088" cy="531812"/>
            <a:chOff x="4761" y="5377"/>
            <a:chExt cx="1980" cy="900"/>
          </a:xfrm>
        </p:grpSpPr>
        <p:sp>
          <p:nvSpPr>
            <p:cNvPr id="13" name="Text Box 88"/>
            <p:cNvSpPr txBox="1">
              <a:spLocks noChangeAspect="1" noChangeArrowheads="1"/>
            </p:cNvSpPr>
            <p:nvPr/>
          </p:nvSpPr>
          <p:spPr bwMode="auto">
            <a:xfrm>
              <a:off x="4761" y="5377"/>
              <a:ext cx="1980" cy="9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GB" sz="1200"/>
                <a:t>         </a:t>
              </a:r>
              <a:r>
                <a:rPr lang="en-GB" sz="1200">
                  <a:solidFill>
                    <a:srgbClr val="FF0000"/>
                  </a:solidFill>
                </a:rPr>
                <a:t>Verification </a:t>
              </a:r>
            </a:p>
            <a:p>
              <a:pPr algn="ctr"/>
              <a:r>
                <a:rPr lang="en-GB" sz="1200">
                  <a:solidFill>
                    <a:srgbClr val="FF0000"/>
                  </a:solidFill>
                </a:rPr>
                <a:t>       of Design</a:t>
              </a:r>
              <a:r>
                <a:rPr lang="en-GB" sz="1200"/>
                <a:t> </a:t>
              </a:r>
            </a:p>
            <a:p>
              <a:pPr algn="ctr"/>
              <a:endParaRPr lang="es-ES"/>
            </a:p>
          </p:txBody>
        </p:sp>
        <p:sp>
          <p:nvSpPr>
            <p:cNvPr id="14" name="AutoShape 89"/>
            <p:cNvSpPr>
              <a:spLocks noChangeAspect="1" noChangeArrowheads="1"/>
            </p:cNvSpPr>
            <p:nvPr/>
          </p:nvSpPr>
          <p:spPr bwMode="auto">
            <a:xfrm>
              <a:off x="4761" y="5377"/>
              <a:ext cx="540" cy="36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s-ES" sz="1200" b="1">
                  <a:solidFill>
                    <a:schemeClr val="bg1"/>
                  </a:solidFill>
                </a:rPr>
                <a:t>3</a:t>
              </a:r>
              <a:endParaRPr lang="es-E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91"/>
          <p:cNvSpPr>
            <a:spLocks noChangeAspect="1" noChangeArrowheads="1"/>
          </p:cNvSpPr>
          <p:nvPr/>
        </p:nvSpPr>
        <p:spPr bwMode="auto">
          <a:xfrm>
            <a:off x="827088" y="4298936"/>
            <a:ext cx="1860550" cy="8493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200">
                <a:solidFill>
                  <a:srgbClr val="0000FF"/>
                </a:solidFill>
              </a:rPr>
              <a:t>Choreography Layer</a:t>
            </a:r>
          </a:p>
          <a:p>
            <a:pPr algn="ctr"/>
            <a:r>
              <a:rPr lang="en-GB" sz="2000" b="1">
                <a:solidFill>
                  <a:srgbClr val="0000FF"/>
                </a:solidFill>
              </a:rPr>
              <a:t>WS-CDL</a:t>
            </a:r>
          </a:p>
          <a:p>
            <a:pPr algn="ctr"/>
            <a:r>
              <a:rPr lang="en-GB" sz="1200">
                <a:solidFill>
                  <a:srgbClr val="0000FF"/>
                </a:solidFill>
              </a:rPr>
              <a:t>              XML</a:t>
            </a:r>
            <a:endParaRPr lang="es-ES" sz="1200">
              <a:solidFill>
                <a:srgbClr val="0000FF"/>
              </a:solidFill>
            </a:endParaRPr>
          </a:p>
        </p:txBody>
      </p:sp>
      <p:sp>
        <p:nvSpPr>
          <p:cNvPr id="16" name="Rectangle 92"/>
          <p:cNvSpPr>
            <a:spLocks noChangeAspect="1" noChangeArrowheads="1"/>
          </p:cNvSpPr>
          <p:nvPr/>
        </p:nvSpPr>
        <p:spPr bwMode="auto">
          <a:xfrm>
            <a:off x="6540500" y="4298936"/>
            <a:ext cx="1858963" cy="8493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200">
                <a:solidFill>
                  <a:srgbClr val="00CC00"/>
                </a:solidFill>
              </a:rPr>
              <a:t>Orchestration Layer</a:t>
            </a:r>
          </a:p>
          <a:p>
            <a:pPr algn="ctr"/>
            <a:r>
              <a:rPr lang="en-GB" sz="2000" b="1">
                <a:solidFill>
                  <a:srgbClr val="00CC00"/>
                </a:solidFill>
              </a:rPr>
              <a:t>WS-BPEL</a:t>
            </a:r>
          </a:p>
          <a:p>
            <a:pPr algn="ctr"/>
            <a:r>
              <a:rPr lang="en-GB" sz="1200">
                <a:solidFill>
                  <a:srgbClr val="00CC00"/>
                </a:solidFill>
              </a:rPr>
              <a:t>              XML</a:t>
            </a:r>
            <a:endParaRPr lang="es-ES">
              <a:solidFill>
                <a:srgbClr val="00CC00"/>
              </a:solidFill>
            </a:endParaRPr>
          </a:p>
        </p:txBody>
      </p:sp>
      <p:sp>
        <p:nvSpPr>
          <p:cNvPr id="17" name="AutoShape 93"/>
          <p:cNvSpPr>
            <a:spLocks noChangeAspect="1" noChangeArrowheads="1"/>
          </p:cNvSpPr>
          <p:nvPr/>
        </p:nvSpPr>
        <p:spPr bwMode="auto">
          <a:xfrm>
            <a:off x="2700338" y="4618023"/>
            <a:ext cx="841375" cy="317500"/>
          </a:xfrm>
          <a:prstGeom prst="rightArrow">
            <a:avLst>
              <a:gd name="adj1" fmla="val 50000"/>
              <a:gd name="adj2" fmla="val 6625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s-ES"/>
          </a:p>
        </p:txBody>
      </p:sp>
      <p:sp>
        <p:nvSpPr>
          <p:cNvPr id="18" name="AutoShape 96"/>
          <p:cNvSpPr>
            <a:spLocks noChangeAspect="1" noChangeArrowheads="1"/>
          </p:cNvSpPr>
          <p:nvPr/>
        </p:nvSpPr>
        <p:spPr bwMode="auto">
          <a:xfrm rot="3211754">
            <a:off x="5716588" y="3727436"/>
            <a:ext cx="849312" cy="398462"/>
          </a:xfrm>
          <a:prstGeom prst="rightArrow">
            <a:avLst>
              <a:gd name="adj1" fmla="val 50000"/>
              <a:gd name="adj2" fmla="val 5328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800"/>
              <a:t>       </a:t>
            </a:r>
            <a:endParaRPr lang="es-ES"/>
          </a:p>
        </p:txBody>
      </p:sp>
      <p:sp>
        <p:nvSpPr>
          <p:cNvPr id="19" name="AutoShape 99"/>
          <p:cNvSpPr>
            <a:spLocks noChangeAspect="1" noChangeArrowheads="1"/>
          </p:cNvSpPr>
          <p:nvPr/>
        </p:nvSpPr>
        <p:spPr bwMode="auto">
          <a:xfrm>
            <a:off x="4945063" y="3873486"/>
            <a:ext cx="398462" cy="531812"/>
          </a:xfrm>
          <a:prstGeom prst="downArrow">
            <a:avLst>
              <a:gd name="adj1" fmla="val 50000"/>
              <a:gd name="adj2" fmla="val 3336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0" name="AutoShape 100"/>
          <p:cNvSpPr>
            <a:spLocks noChangeAspect="1" noChangeArrowheads="1"/>
          </p:cNvSpPr>
          <p:nvPr/>
        </p:nvSpPr>
        <p:spPr bwMode="auto">
          <a:xfrm>
            <a:off x="4414838" y="2492361"/>
            <a:ext cx="398462" cy="3175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1" name="Rectangle 102"/>
          <p:cNvSpPr>
            <a:spLocks noChangeAspect="1" noChangeArrowheads="1"/>
          </p:cNvSpPr>
          <p:nvPr/>
        </p:nvSpPr>
        <p:spPr bwMode="auto">
          <a:xfrm>
            <a:off x="3749675" y="1428736"/>
            <a:ext cx="1860550" cy="957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600" dirty="0"/>
              <a:t>     </a:t>
            </a:r>
            <a:r>
              <a:rPr lang="en-GB" sz="1600" b="1" dirty="0">
                <a:solidFill>
                  <a:srgbClr val="FF6600"/>
                </a:solidFill>
              </a:rPr>
              <a:t>Analysis </a:t>
            </a:r>
          </a:p>
          <a:p>
            <a:pPr algn="ctr"/>
            <a:endParaRPr lang="en-GB" sz="1200" dirty="0">
              <a:solidFill>
                <a:srgbClr val="FF6600"/>
              </a:solidFill>
            </a:endParaRPr>
          </a:p>
          <a:p>
            <a:pPr algn="ctr"/>
            <a:r>
              <a:rPr lang="en-GB" sz="2200" b="1" dirty="0">
                <a:solidFill>
                  <a:srgbClr val="FF6600"/>
                </a:solidFill>
              </a:rPr>
              <a:t>   KAOS</a:t>
            </a:r>
          </a:p>
          <a:p>
            <a:pPr algn="ctr"/>
            <a:endParaRPr lang="es-ES" dirty="0"/>
          </a:p>
        </p:txBody>
      </p:sp>
      <p:sp>
        <p:nvSpPr>
          <p:cNvPr id="22" name="AutoShape 103"/>
          <p:cNvSpPr>
            <a:spLocks noChangeAspect="1" noChangeArrowheads="1"/>
          </p:cNvSpPr>
          <p:nvPr/>
        </p:nvSpPr>
        <p:spPr bwMode="auto">
          <a:xfrm>
            <a:off x="3786182" y="1428736"/>
            <a:ext cx="398463" cy="212725"/>
          </a:xfrm>
          <a:prstGeom prst="octagon">
            <a:avLst>
              <a:gd name="adj" fmla="val 29287"/>
            </a:avLst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Rectangle 104"/>
          <p:cNvSpPr>
            <a:spLocks noChangeAspect="1" noChangeArrowheads="1"/>
          </p:cNvSpPr>
          <p:nvPr/>
        </p:nvSpPr>
        <p:spPr bwMode="auto">
          <a:xfrm>
            <a:off x="3779838" y="2903523"/>
            <a:ext cx="1860550" cy="850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400">
                <a:solidFill>
                  <a:srgbClr val="990099"/>
                </a:solidFill>
              </a:rPr>
              <a:t>Design</a:t>
            </a:r>
          </a:p>
          <a:p>
            <a:pPr algn="ctr"/>
            <a:r>
              <a:rPr lang="en-GB" sz="1000">
                <a:solidFill>
                  <a:srgbClr val="990099"/>
                </a:solidFill>
              </a:rPr>
              <a:t>Sequence Diagrams</a:t>
            </a:r>
          </a:p>
          <a:p>
            <a:pPr algn="ctr"/>
            <a:r>
              <a:rPr lang="en-GB" b="1">
                <a:solidFill>
                  <a:srgbClr val="990099"/>
                </a:solidFill>
              </a:rPr>
              <a:t>RT-UML</a:t>
            </a:r>
          </a:p>
          <a:p>
            <a:pPr algn="ctr"/>
            <a:r>
              <a:rPr lang="en-GB" sz="1200">
                <a:solidFill>
                  <a:srgbClr val="990099"/>
                </a:solidFill>
              </a:rPr>
              <a:t>  </a:t>
            </a:r>
            <a:r>
              <a:rPr lang="en-GB" sz="800">
                <a:solidFill>
                  <a:srgbClr val="990099"/>
                </a:solidFill>
              </a:rPr>
              <a:t>XMI</a:t>
            </a:r>
            <a:endParaRPr lang="es-ES" sz="800">
              <a:solidFill>
                <a:srgbClr val="990099"/>
              </a:solidFill>
            </a:endParaRPr>
          </a:p>
        </p:txBody>
      </p:sp>
      <p:grpSp>
        <p:nvGrpSpPr>
          <p:cNvPr id="5" name="Group 106"/>
          <p:cNvGrpSpPr>
            <a:grpSpLocks noChangeAspect="1"/>
          </p:cNvGrpSpPr>
          <p:nvPr/>
        </p:nvGrpSpPr>
        <p:grpSpPr bwMode="auto">
          <a:xfrm>
            <a:off x="1271588" y="5343511"/>
            <a:ext cx="1860550" cy="639762"/>
            <a:chOff x="1521" y="7894"/>
            <a:chExt cx="2520" cy="1083"/>
          </a:xfrm>
        </p:grpSpPr>
        <p:sp>
          <p:nvSpPr>
            <p:cNvPr id="25" name="Text Box 107"/>
            <p:cNvSpPr txBox="1">
              <a:spLocks noChangeAspect="1" noChangeArrowheads="1"/>
            </p:cNvSpPr>
            <p:nvPr/>
          </p:nvSpPr>
          <p:spPr bwMode="auto">
            <a:xfrm>
              <a:off x="1521" y="7897"/>
              <a:ext cx="2520" cy="10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GB" sz="1200" b="1">
                  <a:solidFill>
                    <a:srgbClr val="0000FF"/>
                  </a:solidFill>
                </a:rPr>
                <a:t>           Verification of Choreography Implementation</a:t>
              </a:r>
            </a:p>
            <a:p>
              <a:pPr algn="ctr"/>
              <a:endParaRPr lang="es-ES"/>
            </a:p>
          </p:txBody>
        </p:sp>
        <p:sp>
          <p:nvSpPr>
            <p:cNvPr id="26" name="AutoShape 108"/>
            <p:cNvSpPr>
              <a:spLocks noChangeAspect="1" noChangeArrowheads="1"/>
            </p:cNvSpPr>
            <p:nvPr/>
          </p:nvSpPr>
          <p:spPr bwMode="auto">
            <a:xfrm>
              <a:off x="1521" y="7894"/>
              <a:ext cx="687" cy="36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s-ES" sz="1200" b="1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27" name="Line 109"/>
          <p:cNvSpPr>
            <a:spLocks noChangeAspect="1" noChangeShapeType="1"/>
          </p:cNvSpPr>
          <p:nvPr/>
        </p:nvSpPr>
        <p:spPr bwMode="auto">
          <a:xfrm flipV="1">
            <a:off x="2730500" y="4919648"/>
            <a:ext cx="266700" cy="425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8" name="Text Box 111"/>
          <p:cNvSpPr txBox="1">
            <a:spLocks noChangeAspect="1" noChangeArrowheads="1"/>
          </p:cNvSpPr>
          <p:nvPr/>
        </p:nvSpPr>
        <p:spPr bwMode="auto">
          <a:xfrm>
            <a:off x="6273800" y="5254611"/>
            <a:ext cx="2259013" cy="6381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400">
                <a:solidFill>
                  <a:srgbClr val="00CC00"/>
                </a:solidFill>
              </a:rPr>
              <a:t>            Verification of      </a:t>
            </a:r>
          </a:p>
          <a:p>
            <a:pPr algn="ctr"/>
            <a:r>
              <a:rPr lang="en-GB" sz="1400">
                <a:solidFill>
                  <a:srgbClr val="00CC00"/>
                </a:solidFill>
              </a:rPr>
              <a:t>         Orchestration     </a:t>
            </a:r>
          </a:p>
          <a:p>
            <a:pPr algn="ctr"/>
            <a:r>
              <a:rPr lang="en-GB" sz="1400">
                <a:solidFill>
                  <a:srgbClr val="00CC00"/>
                </a:solidFill>
              </a:rPr>
              <a:t>         Implementation</a:t>
            </a:r>
            <a:endParaRPr lang="es-ES">
              <a:solidFill>
                <a:srgbClr val="00CC00"/>
              </a:solidFill>
            </a:endParaRPr>
          </a:p>
        </p:txBody>
      </p:sp>
      <p:sp>
        <p:nvSpPr>
          <p:cNvPr id="29" name="AutoShape 112"/>
          <p:cNvSpPr>
            <a:spLocks noChangeAspect="1" noChangeArrowheads="1"/>
          </p:cNvSpPr>
          <p:nvPr/>
        </p:nvSpPr>
        <p:spPr bwMode="auto">
          <a:xfrm>
            <a:off x="6273800" y="5253023"/>
            <a:ext cx="615950" cy="212725"/>
          </a:xfrm>
          <a:prstGeom prst="octagon">
            <a:avLst>
              <a:gd name="adj" fmla="val 29287"/>
            </a:avLst>
          </a:prstGeom>
          <a:solidFill>
            <a:srgbClr val="00CC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0" name="AutoShape 113"/>
          <p:cNvSpPr>
            <a:spLocks noChangeAspect="1" noChangeArrowheads="1"/>
          </p:cNvSpPr>
          <p:nvPr/>
        </p:nvSpPr>
        <p:spPr bwMode="auto">
          <a:xfrm>
            <a:off x="5476875" y="4618023"/>
            <a:ext cx="930275" cy="317500"/>
          </a:xfrm>
          <a:prstGeom prst="leftArrow">
            <a:avLst>
              <a:gd name="adj1" fmla="val 50000"/>
              <a:gd name="adj2" fmla="val 7325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800"/>
              <a:t>   </a:t>
            </a:r>
            <a:endParaRPr lang="es-ES"/>
          </a:p>
        </p:txBody>
      </p:sp>
      <p:sp>
        <p:nvSpPr>
          <p:cNvPr id="31" name="Line 114"/>
          <p:cNvSpPr>
            <a:spLocks noChangeAspect="1" noChangeShapeType="1"/>
          </p:cNvSpPr>
          <p:nvPr/>
        </p:nvSpPr>
        <p:spPr bwMode="auto">
          <a:xfrm flipH="1" flipV="1">
            <a:off x="6142038" y="4935523"/>
            <a:ext cx="265112" cy="319088"/>
          </a:xfrm>
          <a:prstGeom prst="line">
            <a:avLst/>
          </a:prstGeom>
          <a:noFill/>
          <a:ln w="12700">
            <a:solidFill>
              <a:srgbClr val="00FF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32" name="AutoShape 115"/>
          <p:cNvSpPr>
            <a:spLocks noChangeAspect="1" noChangeArrowheads="1"/>
          </p:cNvSpPr>
          <p:nvPr/>
        </p:nvSpPr>
        <p:spPr bwMode="auto">
          <a:xfrm>
            <a:off x="3779838" y="2903523"/>
            <a:ext cx="398462" cy="212725"/>
          </a:xfrm>
          <a:prstGeom prst="octagon">
            <a:avLst>
              <a:gd name="adj" fmla="val 29287"/>
            </a:avLst>
          </a:prstGeom>
          <a:solidFill>
            <a:srgbClr val="9900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solidFill>
                  <a:schemeClr val="bg1"/>
                </a:solidFill>
              </a:rPr>
              <a:t>2</a:t>
            </a:r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36" name="35 Elipse"/>
          <p:cNvSpPr/>
          <p:nvPr/>
        </p:nvSpPr>
        <p:spPr>
          <a:xfrm>
            <a:off x="3500430" y="2857496"/>
            <a:ext cx="2357454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1 Título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Design Phase</a:t>
            </a:r>
            <a:br>
              <a:rPr lang="en-US" dirty="0" smtClean="0"/>
            </a:br>
            <a:r>
              <a:rPr lang="en-US" dirty="0" smtClean="0"/>
              <a:t>  UML 2.0 Sequence </a:t>
            </a:r>
            <a:r>
              <a:rPr lang="en-US" dirty="0" smtClean="0"/>
              <a:t>Diagrams*</a:t>
            </a:r>
            <a:endParaRPr lang="en-US" dirty="0"/>
          </a:p>
        </p:txBody>
      </p:sp>
      <p:pic>
        <p:nvPicPr>
          <p:cNvPr id="34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38" name="Rectangle 2"/>
          <p:cNvSpPr>
            <a:spLocks noChangeArrowheads="1"/>
          </p:cNvSpPr>
          <p:nvPr/>
        </p:nvSpPr>
        <p:spPr bwMode="auto">
          <a:xfrm>
            <a:off x="500034" y="6286520"/>
            <a:ext cx="8143900" cy="500066"/>
          </a:xfrm>
          <a:prstGeom prst="roundRect">
            <a:avLst>
              <a:gd name="adj" fmla="val 21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1700" b="1" dirty="0" smtClean="0"/>
              <a:t>* Design </a:t>
            </a:r>
            <a:r>
              <a:rPr lang="en-US" sz="1700" b="1" dirty="0" smtClean="0"/>
              <a:t>and Generation of Web Services Choreographies with Time </a:t>
            </a:r>
            <a:r>
              <a:rPr lang="en-US" sz="1700" b="1" dirty="0" smtClean="0"/>
              <a:t>Constraints (2011)</a:t>
            </a:r>
            <a:r>
              <a:rPr lang="en-US" sz="1700" dirty="0" smtClean="0"/>
              <a:t>,  </a:t>
            </a:r>
          </a:p>
          <a:p>
            <a:pPr>
              <a:lnSpc>
                <a:spcPct val="90000"/>
              </a:lnSpc>
            </a:pPr>
            <a:r>
              <a:rPr lang="en-US" sz="1700" i="1" dirty="0" smtClean="0"/>
              <a:t>   in Journal </a:t>
            </a:r>
            <a:r>
              <a:rPr lang="en-US" sz="1700" i="1" dirty="0" smtClean="0"/>
              <a:t>of Universal Computer Science.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    Design Phase</a:t>
            </a:r>
            <a:br>
              <a:rPr lang="en-US" dirty="0" smtClean="0"/>
            </a:br>
            <a:r>
              <a:rPr lang="en-US" dirty="0" smtClean="0"/>
              <a:t>  UML 2.0 Sequence Diagrams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457200" y="1743076"/>
            <a:ext cx="8229600" cy="4614882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 smtClean="0"/>
              <a:t>Description</a:t>
            </a:r>
            <a:r>
              <a:rPr lang="en-US" sz="2800" dirty="0" smtClean="0"/>
              <a:t> of the system in order to capture each particular </a:t>
            </a:r>
            <a:r>
              <a:rPr lang="en-US" sz="2800" b="1" dirty="0" err="1" smtClean="0"/>
              <a:t>behaviour</a:t>
            </a:r>
            <a:r>
              <a:rPr lang="en-US" sz="2800" b="1" dirty="0" smtClean="0"/>
              <a:t> </a:t>
            </a:r>
            <a:r>
              <a:rPr lang="en-US" sz="2800" dirty="0" smtClean="0"/>
              <a:t>(including </a:t>
            </a:r>
            <a:r>
              <a:rPr lang="en-US" sz="2800" b="1" dirty="0" smtClean="0"/>
              <a:t>time-outs</a:t>
            </a:r>
            <a:r>
              <a:rPr lang="en-US" sz="2800" dirty="0" smtClean="0"/>
              <a:t>).</a:t>
            </a:r>
          </a:p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We use a </a:t>
            </a:r>
            <a:r>
              <a:rPr lang="en-US" sz="2800" b="1" dirty="0" smtClean="0"/>
              <a:t>UML 2.0 Sequence Diagram</a:t>
            </a:r>
            <a:r>
              <a:rPr lang="en-US" sz="2800" dirty="0" smtClean="0"/>
              <a:t> extended with </a:t>
            </a:r>
            <a:r>
              <a:rPr lang="en-US" sz="2800" b="1" dirty="0" smtClean="0"/>
              <a:t>frames</a:t>
            </a:r>
            <a:r>
              <a:rPr lang="en-US" sz="2800" dirty="0" smtClean="0"/>
              <a:t>.</a:t>
            </a:r>
          </a:p>
          <a:p>
            <a:pPr lvl="1" algn="just"/>
            <a:r>
              <a:rPr lang="en-US" sz="2400" dirty="0" smtClean="0"/>
              <a:t>Alt-</a:t>
            </a:r>
            <a:r>
              <a:rPr lang="en-US" sz="2400" dirty="0" err="1" smtClean="0"/>
              <a:t>labelled</a:t>
            </a:r>
            <a:r>
              <a:rPr lang="en-US" sz="2400" dirty="0" smtClean="0"/>
              <a:t> frames (</a:t>
            </a:r>
            <a:r>
              <a:rPr lang="en-US" sz="2400" b="1" dirty="0" smtClean="0"/>
              <a:t>if-then-else</a:t>
            </a:r>
            <a:r>
              <a:rPr lang="en-US" sz="2400" dirty="0" smtClean="0"/>
              <a:t> control structure).</a:t>
            </a:r>
          </a:p>
          <a:p>
            <a:pPr lvl="1" algn="just"/>
            <a:r>
              <a:rPr lang="en-US" sz="2400" dirty="0" smtClean="0"/>
              <a:t>Opt-</a:t>
            </a:r>
            <a:r>
              <a:rPr lang="en-US" sz="2400" dirty="0" err="1" smtClean="0"/>
              <a:t>labelled</a:t>
            </a:r>
            <a:r>
              <a:rPr lang="en-US" sz="2400" dirty="0" smtClean="0"/>
              <a:t> frames (</a:t>
            </a:r>
            <a:r>
              <a:rPr lang="en-US" sz="2400" b="1" dirty="0" smtClean="0"/>
              <a:t>if-then</a:t>
            </a:r>
            <a:r>
              <a:rPr lang="en-US" sz="2400" dirty="0" smtClean="0"/>
              <a:t> control structure).</a:t>
            </a:r>
          </a:p>
          <a:p>
            <a:pPr lvl="1" algn="just"/>
            <a:r>
              <a:rPr lang="en-US" sz="2400" dirty="0" smtClean="0"/>
              <a:t>Loop-</a:t>
            </a:r>
            <a:r>
              <a:rPr lang="en-US" sz="2400" dirty="0" err="1" smtClean="0"/>
              <a:t>labelled</a:t>
            </a:r>
            <a:r>
              <a:rPr lang="en-US" sz="2400" dirty="0" smtClean="0"/>
              <a:t> frames (</a:t>
            </a:r>
            <a:r>
              <a:rPr lang="en-US" sz="2400" b="1" dirty="0" smtClean="0"/>
              <a:t>repetitive</a:t>
            </a:r>
            <a:r>
              <a:rPr lang="en-US" sz="2400" dirty="0" smtClean="0"/>
              <a:t> </a:t>
            </a:r>
            <a:r>
              <a:rPr lang="en-US" sz="2400" dirty="0" err="1" smtClean="0"/>
              <a:t>behaviour</a:t>
            </a:r>
            <a:r>
              <a:rPr lang="en-US" sz="2400" dirty="0" smtClean="0"/>
              <a:t>).</a:t>
            </a:r>
          </a:p>
          <a:p>
            <a:pPr lvl="1" algn="just"/>
            <a:r>
              <a:rPr lang="en-US" sz="2400" dirty="0" smtClean="0"/>
              <a:t>Par-</a:t>
            </a:r>
            <a:r>
              <a:rPr lang="en-US" sz="2400" dirty="0" err="1" smtClean="0"/>
              <a:t>labelled</a:t>
            </a:r>
            <a:r>
              <a:rPr lang="en-US" sz="2400" dirty="0" smtClean="0"/>
              <a:t> frames (</a:t>
            </a:r>
            <a:r>
              <a:rPr lang="en-US" sz="2400" b="1" dirty="0" smtClean="0"/>
              <a:t>parallel</a:t>
            </a:r>
            <a:r>
              <a:rPr lang="en-US" sz="2400" dirty="0" smtClean="0"/>
              <a:t> activities).</a:t>
            </a:r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14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9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Design Phase</a:t>
            </a:r>
            <a:br>
              <a:rPr lang="en-US" dirty="0" smtClean="0"/>
            </a:br>
            <a:r>
              <a:rPr lang="en-US" dirty="0" smtClean="0"/>
              <a:t>  UML 2.0 Sequence Diagrams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477676"/>
            <a:ext cx="5072098" cy="538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15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9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Design Phase</a:t>
            </a:r>
            <a:br>
              <a:rPr lang="en-US" dirty="0" smtClean="0"/>
            </a:br>
            <a:r>
              <a:rPr lang="en-US" dirty="0" smtClean="0"/>
              <a:t>  UML 2.0 Sequence Diagrams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785926"/>
            <a:ext cx="7215238" cy="1939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7158" y="5500702"/>
            <a:ext cx="8572560" cy="847738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400" dirty="0" smtClean="0"/>
              <a:t>Interaction Exception frames (</a:t>
            </a:r>
            <a:r>
              <a:rPr lang="en-US" sz="3400" b="1" dirty="0" smtClean="0"/>
              <a:t>fault</a:t>
            </a:r>
            <a:r>
              <a:rPr lang="en-US" sz="3400" dirty="0" smtClean="0"/>
              <a:t> conditions)</a:t>
            </a:r>
            <a:endParaRPr lang="en-US" sz="3400" dirty="0"/>
          </a:p>
        </p:txBody>
      </p:sp>
      <p:sp>
        <p:nvSpPr>
          <p:cNvPr id="10" name="6 Flecha abajo"/>
          <p:cNvSpPr>
            <a:spLocks noChangeArrowheads="1"/>
          </p:cNvSpPr>
          <p:nvPr/>
        </p:nvSpPr>
        <p:spPr bwMode="auto">
          <a:xfrm>
            <a:off x="4357686" y="4214818"/>
            <a:ext cx="484188" cy="1214446"/>
          </a:xfrm>
          <a:prstGeom prst="downArrow">
            <a:avLst>
              <a:gd name="adj1" fmla="val 50000"/>
              <a:gd name="adj2" fmla="val 50048"/>
            </a:avLst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sz="1200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16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9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Design Phase</a:t>
            </a:r>
            <a:br>
              <a:rPr lang="en-US" dirty="0" smtClean="0"/>
            </a:br>
            <a:r>
              <a:rPr lang="en-US" dirty="0" smtClean="0"/>
              <a:t>  UML 2.0 Sequence Diagrams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3306" y="1500174"/>
            <a:ext cx="4922515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2876" y="1785926"/>
            <a:ext cx="3571868" cy="847738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000" dirty="0" smtClean="0"/>
              <a:t>Exception frames (</a:t>
            </a:r>
            <a:r>
              <a:rPr lang="en-US" sz="3000" b="1" dirty="0" smtClean="0"/>
              <a:t>treatment</a:t>
            </a:r>
            <a:r>
              <a:rPr lang="en-US" sz="3000" dirty="0" smtClean="0"/>
              <a:t> of faults)</a:t>
            </a:r>
            <a:endParaRPr lang="en-US" sz="3000" dirty="0"/>
          </a:p>
        </p:txBody>
      </p:sp>
      <p:sp>
        <p:nvSpPr>
          <p:cNvPr id="10" name="9 Flecha doblada hacia arriba"/>
          <p:cNvSpPr/>
          <p:nvPr/>
        </p:nvSpPr>
        <p:spPr bwMode="auto">
          <a:xfrm rot="5400000">
            <a:off x="1928799" y="2428863"/>
            <a:ext cx="1357312" cy="2071702"/>
          </a:xfrm>
          <a:prstGeom prst="bentUpArrow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n-US" sz="1200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17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       Correct-WS Translations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7" name="Rectangle 79"/>
          <p:cNvSpPr>
            <a:spLocks noChangeAspect="1" noChangeArrowheads="1"/>
          </p:cNvSpPr>
          <p:nvPr/>
        </p:nvSpPr>
        <p:spPr bwMode="auto">
          <a:xfrm>
            <a:off x="3563938" y="4460861"/>
            <a:ext cx="1860550" cy="9636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600" b="1">
                <a:solidFill>
                  <a:srgbClr val="FF0000"/>
                </a:solidFill>
              </a:rPr>
              <a:t>TIMED</a:t>
            </a:r>
            <a:br>
              <a:rPr lang="es-ES" sz="1600" b="1">
                <a:solidFill>
                  <a:srgbClr val="FF0000"/>
                </a:solidFill>
              </a:rPr>
            </a:br>
            <a:r>
              <a:rPr lang="es-ES" sz="1600" b="1">
                <a:solidFill>
                  <a:srgbClr val="FF0000"/>
                </a:solidFill>
              </a:rPr>
              <a:t>AUTOMATA</a:t>
            </a:r>
          </a:p>
          <a:p>
            <a:pPr algn="ctr"/>
            <a:r>
              <a:rPr lang="es-ES" sz="1200" b="1">
                <a:solidFill>
                  <a:srgbClr val="FF0000"/>
                </a:solidFill>
              </a:rPr>
              <a:t>XML UPPAAL</a:t>
            </a:r>
          </a:p>
          <a:p>
            <a:pPr algn="ctr"/>
            <a:r>
              <a:rPr lang="es-ES" sz="1200" b="1">
                <a:solidFill>
                  <a:srgbClr val="FF0000"/>
                </a:solidFill>
              </a:rPr>
              <a:t>document</a:t>
            </a:r>
          </a:p>
        </p:txBody>
      </p:sp>
      <p:grpSp>
        <p:nvGrpSpPr>
          <p:cNvPr id="3" name="Group 81"/>
          <p:cNvGrpSpPr>
            <a:grpSpLocks noChangeAspect="1"/>
          </p:cNvGrpSpPr>
          <p:nvPr/>
        </p:nvGrpSpPr>
        <p:grpSpPr bwMode="auto">
          <a:xfrm>
            <a:off x="1392238" y="3128948"/>
            <a:ext cx="1595437" cy="638175"/>
            <a:chOff x="1881" y="4117"/>
            <a:chExt cx="1980" cy="1080"/>
          </a:xfrm>
        </p:grpSpPr>
        <p:sp>
          <p:nvSpPr>
            <p:cNvPr id="9" name="Text Box 82"/>
            <p:cNvSpPr txBox="1">
              <a:spLocks noChangeAspect="1" noChangeArrowheads="1"/>
            </p:cNvSpPr>
            <p:nvPr/>
          </p:nvSpPr>
          <p:spPr bwMode="auto">
            <a:xfrm>
              <a:off x="1881" y="4117"/>
              <a:ext cx="1980" cy="10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GB" sz="1200" dirty="0"/>
                <a:t>       </a:t>
              </a:r>
              <a:r>
                <a:rPr lang="en-GB" sz="1200" dirty="0" smtClean="0"/>
                <a:t>   </a:t>
              </a:r>
              <a:r>
                <a:rPr lang="en-GB" sz="1400" b="1" dirty="0" smtClean="0">
                  <a:solidFill>
                    <a:srgbClr val="99CC00"/>
                  </a:solidFill>
                </a:rPr>
                <a:t>Choreography </a:t>
              </a:r>
              <a:endParaRPr lang="en-GB" sz="1400" b="1" dirty="0">
                <a:solidFill>
                  <a:srgbClr val="99CC00"/>
                </a:solidFill>
              </a:endParaRPr>
            </a:p>
            <a:p>
              <a:pPr algn="ctr"/>
              <a:r>
                <a:rPr lang="en-GB" sz="1400" b="1" dirty="0">
                  <a:solidFill>
                    <a:srgbClr val="99CC00"/>
                  </a:solidFill>
                </a:rPr>
                <a:t>Implementation</a:t>
              </a:r>
              <a:endParaRPr lang="en-GB" sz="1400" dirty="0"/>
            </a:p>
            <a:p>
              <a:pPr algn="ctr"/>
              <a:endParaRPr lang="es-ES" sz="1400" dirty="0"/>
            </a:p>
          </p:txBody>
        </p:sp>
        <p:sp>
          <p:nvSpPr>
            <p:cNvPr id="10" name="AutoShape 83"/>
            <p:cNvSpPr>
              <a:spLocks noChangeAspect="1" noChangeArrowheads="1"/>
            </p:cNvSpPr>
            <p:nvPr/>
          </p:nvSpPr>
          <p:spPr bwMode="auto">
            <a:xfrm>
              <a:off x="1881" y="4117"/>
              <a:ext cx="540" cy="360"/>
            </a:xfrm>
            <a:prstGeom prst="octagon">
              <a:avLst>
                <a:gd name="adj" fmla="val 29287"/>
              </a:avLst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s-ES" sz="1200" b="1">
                  <a:solidFill>
                    <a:schemeClr val="bg1"/>
                  </a:solidFill>
                </a:rPr>
                <a:t>4</a:t>
              </a:r>
              <a:endParaRPr lang="es-ES" sz="1200">
                <a:solidFill>
                  <a:schemeClr val="bg1"/>
                </a:solidFill>
              </a:endParaRPr>
            </a:p>
          </p:txBody>
        </p:sp>
      </p:grpSp>
      <p:sp>
        <p:nvSpPr>
          <p:cNvPr id="11" name="AutoShape 86"/>
          <p:cNvSpPr>
            <a:spLocks noChangeAspect="1" noChangeArrowheads="1"/>
          </p:cNvSpPr>
          <p:nvPr/>
        </p:nvSpPr>
        <p:spPr bwMode="auto">
          <a:xfrm rot="8611754">
            <a:off x="2646363" y="3808398"/>
            <a:ext cx="1062037" cy="319088"/>
          </a:xfrm>
          <a:prstGeom prst="rightArrow">
            <a:avLst>
              <a:gd name="adj1" fmla="val 50000"/>
              <a:gd name="adj2" fmla="val 8320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800"/>
              <a:t>       </a:t>
            </a:r>
            <a:endParaRPr lang="es-ES"/>
          </a:p>
        </p:txBody>
      </p:sp>
      <p:grpSp>
        <p:nvGrpSpPr>
          <p:cNvPr id="5" name="Group 87"/>
          <p:cNvGrpSpPr>
            <a:grpSpLocks noChangeAspect="1"/>
          </p:cNvGrpSpPr>
          <p:nvPr/>
        </p:nvGrpSpPr>
        <p:grpSpPr bwMode="auto">
          <a:xfrm>
            <a:off x="3616325" y="3873486"/>
            <a:ext cx="1462088" cy="531812"/>
            <a:chOff x="4761" y="5377"/>
            <a:chExt cx="1980" cy="900"/>
          </a:xfrm>
        </p:grpSpPr>
        <p:sp>
          <p:nvSpPr>
            <p:cNvPr id="13" name="Text Box 88"/>
            <p:cNvSpPr txBox="1">
              <a:spLocks noChangeAspect="1" noChangeArrowheads="1"/>
            </p:cNvSpPr>
            <p:nvPr/>
          </p:nvSpPr>
          <p:spPr bwMode="auto">
            <a:xfrm>
              <a:off x="4761" y="5377"/>
              <a:ext cx="1980" cy="9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GB" sz="1200"/>
                <a:t>         </a:t>
              </a:r>
              <a:r>
                <a:rPr lang="en-GB" sz="1200">
                  <a:solidFill>
                    <a:srgbClr val="FF0000"/>
                  </a:solidFill>
                </a:rPr>
                <a:t>Verification </a:t>
              </a:r>
            </a:p>
            <a:p>
              <a:pPr algn="ctr"/>
              <a:r>
                <a:rPr lang="en-GB" sz="1200">
                  <a:solidFill>
                    <a:srgbClr val="FF0000"/>
                  </a:solidFill>
                </a:rPr>
                <a:t>       of Design</a:t>
              </a:r>
              <a:r>
                <a:rPr lang="en-GB" sz="1200"/>
                <a:t> </a:t>
              </a:r>
            </a:p>
            <a:p>
              <a:pPr algn="ctr"/>
              <a:endParaRPr lang="es-ES"/>
            </a:p>
          </p:txBody>
        </p:sp>
        <p:sp>
          <p:nvSpPr>
            <p:cNvPr id="14" name="AutoShape 89"/>
            <p:cNvSpPr>
              <a:spLocks noChangeAspect="1" noChangeArrowheads="1"/>
            </p:cNvSpPr>
            <p:nvPr/>
          </p:nvSpPr>
          <p:spPr bwMode="auto">
            <a:xfrm>
              <a:off x="4761" y="5377"/>
              <a:ext cx="540" cy="36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s-ES" sz="1200" b="1">
                  <a:solidFill>
                    <a:schemeClr val="bg1"/>
                  </a:solidFill>
                </a:rPr>
                <a:t>3</a:t>
              </a:r>
              <a:endParaRPr lang="es-E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91"/>
          <p:cNvSpPr>
            <a:spLocks noChangeAspect="1" noChangeArrowheads="1"/>
          </p:cNvSpPr>
          <p:nvPr/>
        </p:nvSpPr>
        <p:spPr bwMode="auto">
          <a:xfrm>
            <a:off x="827088" y="4298936"/>
            <a:ext cx="1860550" cy="8493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200">
                <a:solidFill>
                  <a:srgbClr val="0000FF"/>
                </a:solidFill>
              </a:rPr>
              <a:t>Choreography Layer</a:t>
            </a:r>
          </a:p>
          <a:p>
            <a:pPr algn="ctr"/>
            <a:r>
              <a:rPr lang="en-GB" sz="2000" b="1">
                <a:solidFill>
                  <a:srgbClr val="0000FF"/>
                </a:solidFill>
              </a:rPr>
              <a:t>WS-CDL</a:t>
            </a:r>
          </a:p>
          <a:p>
            <a:pPr algn="ctr"/>
            <a:r>
              <a:rPr lang="en-GB" sz="1200">
                <a:solidFill>
                  <a:srgbClr val="0000FF"/>
                </a:solidFill>
              </a:rPr>
              <a:t>              XML</a:t>
            </a:r>
            <a:endParaRPr lang="es-ES" sz="1200">
              <a:solidFill>
                <a:srgbClr val="0000FF"/>
              </a:solidFill>
            </a:endParaRPr>
          </a:p>
        </p:txBody>
      </p:sp>
      <p:sp>
        <p:nvSpPr>
          <p:cNvPr id="16" name="Rectangle 92"/>
          <p:cNvSpPr>
            <a:spLocks noChangeAspect="1" noChangeArrowheads="1"/>
          </p:cNvSpPr>
          <p:nvPr/>
        </p:nvSpPr>
        <p:spPr bwMode="auto">
          <a:xfrm>
            <a:off x="6540500" y="4298936"/>
            <a:ext cx="1858963" cy="8493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200">
                <a:solidFill>
                  <a:srgbClr val="00CC00"/>
                </a:solidFill>
              </a:rPr>
              <a:t>Orchestration Layer</a:t>
            </a:r>
          </a:p>
          <a:p>
            <a:pPr algn="ctr"/>
            <a:r>
              <a:rPr lang="en-GB" sz="2000" b="1">
                <a:solidFill>
                  <a:srgbClr val="00CC00"/>
                </a:solidFill>
              </a:rPr>
              <a:t>WS-BPEL</a:t>
            </a:r>
          </a:p>
          <a:p>
            <a:pPr algn="ctr"/>
            <a:r>
              <a:rPr lang="en-GB" sz="1200">
                <a:solidFill>
                  <a:srgbClr val="00CC00"/>
                </a:solidFill>
              </a:rPr>
              <a:t>              XML</a:t>
            </a:r>
            <a:endParaRPr lang="es-ES">
              <a:solidFill>
                <a:srgbClr val="00CC00"/>
              </a:solidFill>
            </a:endParaRPr>
          </a:p>
        </p:txBody>
      </p:sp>
      <p:sp>
        <p:nvSpPr>
          <p:cNvPr id="17" name="AutoShape 93"/>
          <p:cNvSpPr>
            <a:spLocks noChangeAspect="1" noChangeArrowheads="1"/>
          </p:cNvSpPr>
          <p:nvPr/>
        </p:nvSpPr>
        <p:spPr bwMode="auto">
          <a:xfrm>
            <a:off x="2700338" y="4618023"/>
            <a:ext cx="841375" cy="317500"/>
          </a:xfrm>
          <a:prstGeom prst="rightArrow">
            <a:avLst>
              <a:gd name="adj1" fmla="val 50000"/>
              <a:gd name="adj2" fmla="val 6625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s-ES"/>
          </a:p>
        </p:txBody>
      </p:sp>
      <p:sp>
        <p:nvSpPr>
          <p:cNvPr id="18" name="AutoShape 96"/>
          <p:cNvSpPr>
            <a:spLocks noChangeAspect="1" noChangeArrowheads="1"/>
          </p:cNvSpPr>
          <p:nvPr/>
        </p:nvSpPr>
        <p:spPr bwMode="auto">
          <a:xfrm rot="3211754">
            <a:off x="5716588" y="3727436"/>
            <a:ext cx="849312" cy="398462"/>
          </a:xfrm>
          <a:prstGeom prst="rightArrow">
            <a:avLst>
              <a:gd name="adj1" fmla="val 50000"/>
              <a:gd name="adj2" fmla="val 5328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800"/>
              <a:t>       </a:t>
            </a:r>
            <a:endParaRPr lang="es-ES"/>
          </a:p>
        </p:txBody>
      </p:sp>
      <p:sp>
        <p:nvSpPr>
          <p:cNvPr id="19" name="AutoShape 99"/>
          <p:cNvSpPr>
            <a:spLocks noChangeAspect="1" noChangeArrowheads="1"/>
          </p:cNvSpPr>
          <p:nvPr/>
        </p:nvSpPr>
        <p:spPr bwMode="auto">
          <a:xfrm>
            <a:off x="4945063" y="3873486"/>
            <a:ext cx="398462" cy="531812"/>
          </a:xfrm>
          <a:prstGeom prst="downArrow">
            <a:avLst>
              <a:gd name="adj1" fmla="val 50000"/>
              <a:gd name="adj2" fmla="val 3336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0" name="AutoShape 100"/>
          <p:cNvSpPr>
            <a:spLocks noChangeAspect="1" noChangeArrowheads="1"/>
          </p:cNvSpPr>
          <p:nvPr/>
        </p:nvSpPr>
        <p:spPr bwMode="auto">
          <a:xfrm>
            <a:off x="4414838" y="2492361"/>
            <a:ext cx="398462" cy="3175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1" name="Rectangle 102"/>
          <p:cNvSpPr>
            <a:spLocks noChangeAspect="1" noChangeArrowheads="1"/>
          </p:cNvSpPr>
          <p:nvPr/>
        </p:nvSpPr>
        <p:spPr bwMode="auto">
          <a:xfrm>
            <a:off x="3749675" y="1428736"/>
            <a:ext cx="1860550" cy="957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600" dirty="0"/>
              <a:t>     </a:t>
            </a:r>
            <a:r>
              <a:rPr lang="en-GB" sz="1600" b="1" dirty="0">
                <a:solidFill>
                  <a:srgbClr val="FF6600"/>
                </a:solidFill>
              </a:rPr>
              <a:t>Analysis </a:t>
            </a:r>
          </a:p>
          <a:p>
            <a:pPr algn="ctr"/>
            <a:endParaRPr lang="en-GB" sz="1200" dirty="0">
              <a:solidFill>
                <a:srgbClr val="FF6600"/>
              </a:solidFill>
            </a:endParaRPr>
          </a:p>
          <a:p>
            <a:pPr algn="ctr"/>
            <a:r>
              <a:rPr lang="en-GB" sz="2200" b="1" dirty="0">
                <a:solidFill>
                  <a:srgbClr val="FF6600"/>
                </a:solidFill>
              </a:rPr>
              <a:t>   KAOS</a:t>
            </a:r>
          </a:p>
          <a:p>
            <a:pPr algn="ctr"/>
            <a:endParaRPr lang="es-ES" dirty="0"/>
          </a:p>
        </p:txBody>
      </p:sp>
      <p:sp>
        <p:nvSpPr>
          <p:cNvPr id="22" name="AutoShape 103"/>
          <p:cNvSpPr>
            <a:spLocks noChangeAspect="1" noChangeArrowheads="1"/>
          </p:cNvSpPr>
          <p:nvPr/>
        </p:nvSpPr>
        <p:spPr bwMode="auto">
          <a:xfrm>
            <a:off x="3786182" y="1428736"/>
            <a:ext cx="398463" cy="212725"/>
          </a:xfrm>
          <a:prstGeom prst="octagon">
            <a:avLst>
              <a:gd name="adj" fmla="val 29287"/>
            </a:avLst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Rectangle 104"/>
          <p:cNvSpPr>
            <a:spLocks noChangeAspect="1" noChangeArrowheads="1"/>
          </p:cNvSpPr>
          <p:nvPr/>
        </p:nvSpPr>
        <p:spPr bwMode="auto">
          <a:xfrm>
            <a:off x="3779838" y="2903523"/>
            <a:ext cx="1860550" cy="850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400">
                <a:solidFill>
                  <a:srgbClr val="990099"/>
                </a:solidFill>
              </a:rPr>
              <a:t>Design</a:t>
            </a:r>
          </a:p>
          <a:p>
            <a:pPr algn="ctr"/>
            <a:r>
              <a:rPr lang="en-GB" sz="1000">
                <a:solidFill>
                  <a:srgbClr val="990099"/>
                </a:solidFill>
              </a:rPr>
              <a:t>Sequence Diagrams</a:t>
            </a:r>
          </a:p>
          <a:p>
            <a:pPr algn="ctr"/>
            <a:r>
              <a:rPr lang="en-GB" b="1">
                <a:solidFill>
                  <a:srgbClr val="990099"/>
                </a:solidFill>
              </a:rPr>
              <a:t>RT-UML</a:t>
            </a:r>
          </a:p>
          <a:p>
            <a:pPr algn="ctr"/>
            <a:r>
              <a:rPr lang="en-GB" sz="1200">
                <a:solidFill>
                  <a:srgbClr val="990099"/>
                </a:solidFill>
              </a:rPr>
              <a:t>  </a:t>
            </a:r>
            <a:r>
              <a:rPr lang="en-GB" sz="800">
                <a:solidFill>
                  <a:srgbClr val="990099"/>
                </a:solidFill>
              </a:rPr>
              <a:t>XMI</a:t>
            </a:r>
            <a:endParaRPr lang="es-ES" sz="800">
              <a:solidFill>
                <a:srgbClr val="990099"/>
              </a:solidFill>
            </a:endParaRPr>
          </a:p>
        </p:txBody>
      </p:sp>
      <p:grpSp>
        <p:nvGrpSpPr>
          <p:cNvPr id="6" name="Group 106"/>
          <p:cNvGrpSpPr>
            <a:grpSpLocks noChangeAspect="1"/>
          </p:cNvGrpSpPr>
          <p:nvPr/>
        </p:nvGrpSpPr>
        <p:grpSpPr bwMode="auto">
          <a:xfrm>
            <a:off x="1271588" y="5343511"/>
            <a:ext cx="1860550" cy="639762"/>
            <a:chOff x="1521" y="7894"/>
            <a:chExt cx="2520" cy="1083"/>
          </a:xfrm>
        </p:grpSpPr>
        <p:sp>
          <p:nvSpPr>
            <p:cNvPr id="25" name="Text Box 107"/>
            <p:cNvSpPr txBox="1">
              <a:spLocks noChangeAspect="1" noChangeArrowheads="1"/>
            </p:cNvSpPr>
            <p:nvPr/>
          </p:nvSpPr>
          <p:spPr bwMode="auto">
            <a:xfrm>
              <a:off x="1521" y="7897"/>
              <a:ext cx="2520" cy="10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GB" sz="1200" b="1">
                  <a:solidFill>
                    <a:srgbClr val="0000FF"/>
                  </a:solidFill>
                </a:rPr>
                <a:t>           Verification of Choreography Implementation</a:t>
              </a:r>
            </a:p>
            <a:p>
              <a:pPr algn="ctr"/>
              <a:endParaRPr lang="es-ES"/>
            </a:p>
          </p:txBody>
        </p:sp>
        <p:sp>
          <p:nvSpPr>
            <p:cNvPr id="26" name="AutoShape 108"/>
            <p:cNvSpPr>
              <a:spLocks noChangeAspect="1" noChangeArrowheads="1"/>
            </p:cNvSpPr>
            <p:nvPr/>
          </p:nvSpPr>
          <p:spPr bwMode="auto">
            <a:xfrm>
              <a:off x="1521" y="7894"/>
              <a:ext cx="687" cy="36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s-ES" sz="1200" b="1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27" name="Line 109"/>
          <p:cNvSpPr>
            <a:spLocks noChangeAspect="1" noChangeShapeType="1"/>
          </p:cNvSpPr>
          <p:nvPr/>
        </p:nvSpPr>
        <p:spPr bwMode="auto">
          <a:xfrm flipV="1">
            <a:off x="2730500" y="4919648"/>
            <a:ext cx="266700" cy="425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8" name="Text Box 111"/>
          <p:cNvSpPr txBox="1">
            <a:spLocks noChangeAspect="1" noChangeArrowheads="1"/>
          </p:cNvSpPr>
          <p:nvPr/>
        </p:nvSpPr>
        <p:spPr bwMode="auto">
          <a:xfrm>
            <a:off x="6273800" y="5254611"/>
            <a:ext cx="2259013" cy="6381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400">
                <a:solidFill>
                  <a:srgbClr val="00CC00"/>
                </a:solidFill>
              </a:rPr>
              <a:t>            Verification of      </a:t>
            </a:r>
          </a:p>
          <a:p>
            <a:pPr algn="ctr"/>
            <a:r>
              <a:rPr lang="en-GB" sz="1400">
                <a:solidFill>
                  <a:srgbClr val="00CC00"/>
                </a:solidFill>
              </a:rPr>
              <a:t>         Orchestration     </a:t>
            </a:r>
          </a:p>
          <a:p>
            <a:pPr algn="ctr"/>
            <a:r>
              <a:rPr lang="en-GB" sz="1400">
                <a:solidFill>
                  <a:srgbClr val="00CC00"/>
                </a:solidFill>
              </a:rPr>
              <a:t>         Implementation</a:t>
            </a:r>
            <a:endParaRPr lang="es-ES">
              <a:solidFill>
                <a:srgbClr val="00CC00"/>
              </a:solidFill>
            </a:endParaRPr>
          </a:p>
        </p:txBody>
      </p:sp>
      <p:sp>
        <p:nvSpPr>
          <p:cNvPr id="29" name="AutoShape 112"/>
          <p:cNvSpPr>
            <a:spLocks noChangeAspect="1" noChangeArrowheads="1"/>
          </p:cNvSpPr>
          <p:nvPr/>
        </p:nvSpPr>
        <p:spPr bwMode="auto">
          <a:xfrm>
            <a:off x="6273800" y="5253023"/>
            <a:ext cx="615950" cy="212725"/>
          </a:xfrm>
          <a:prstGeom prst="octagon">
            <a:avLst>
              <a:gd name="adj" fmla="val 29287"/>
            </a:avLst>
          </a:prstGeom>
          <a:solidFill>
            <a:srgbClr val="00CC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0" name="AutoShape 113"/>
          <p:cNvSpPr>
            <a:spLocks noChangeAspect="1" noChangeArrowheads="1"/>
          </p:cNvSpPr>
          <p:nvPr/>
        </p:nvSpPr>
        <p:spPr bwMode="auto">
          <a:xfrm>
            <a:off x="5476875" y="4618023"/>
            <a:ext cx="930275" cy="317500"/>
          </a:xfrm>
          <a:prstGeom prst="leftArrow">
            <a:avLst>
              <a:gd name="adj1" fmla="val 50000"/>
              <a:gd name="adj2" fmla="val 7325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800"/>
              <a:t>   </a:t>
            </a:r>
            <a:endParaRPr lang="es-ES"/>
          </a:p>
        </p:txBody>
      </p:sp>
      <p:sp>
        <p:nvSpPr>
          <p:cNvPr id="31" name="Line 114"/>
          <p:cNvSpPr>
            <a:spLocks noChangeAspect="1" noChangeShapeType="1"/>
          </p:cNvSpPr>
          <p:nvPr/>
        </p:nvSpPr>
        <p:spPr bwMode="auto">
          <a:xfrm flipH="1" flipV="1">
            <a:off x="6142038" y="4935523"/>
            <a:ext cx="265112" cy="319088"/>
          </a:xfrm>
          <a:prstGeom prst="line">
            <a:avLst/>
          </a:prstGeom>
          <a:noFill/>
          <a:ln w="12700">
            <a:solidFill>
              <a:srgbClr val="00FF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32" name="AutoShape 115"/>
          <p:cNvSpPr>
            <a:spLocks noChangeAspect="1" noChangeArrowheads="1"/>
          </p:cNvSpPr>
          <p:nvPr/>
        </p:nvSpPr>
        <p:spPr bwMode="auto">
          <a:xfrm>
            <a:off x="3779838" y="2903523"/>
            <a:ext cx="398462" cy="212725"/>
          </a:xfrm>
          <a:prstGeom prst="octagon">
            <a:avLst>
              <a:gd name="adj" fmla="val 29287"/>
            </a:avLst>
          </a:prstGeom>
          <a:solidFill>
            <a:srgbClr val="9900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solidFill>
                  <a:schemeClr val="bg1"/>
                </a:solidFill>
              </a:rPr>
              <a:t>2</a:t>
            </a:r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33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35" name="3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18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7" name="Rectangle 79"/>
          <p:cNvSpPr>
            <a:spLocks noChangeAspect="1" noChangeArrowheads="1"/>
          </p:cNvSpPr>
          <p:nvPr/>
        </p:nvSpPr>
        <p:spPr bwMode="auto">
          <a:xfrm>
            <a:off x="3563938" y="4460861"/>
            <a:ext cx="1860550" cy="9636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600" b="1">
                <a:solidFill>
                  <a:srgbClr val="FF0000"/>
                </a:solidFill>
              </a:rPr>
              <a:t>TIMED</a:t>
            </a:r>
            <a:br>
              <a:rPr lang="es-ES" sz="1600" b="1">
                <a:solidFill>
                  <a:srgbClr val="FF0000"/>
                </a:solidFill>
              </a:rPr>
            </a:br>
            <a:r>
              <a:rPr lang="es-ES" sz="1600" b="1">
                <a:solidFill>
                  <a:srgbClr val="FF0000"/>
                </a:solidFill>
              </a:rPr>
              <a:t>AUTOMATA</a:t>
            </a:r>
          </a:p>
          <a:p>
            <a:pPr algn="ctr"/>
            <a:r>
              <a:rPr lang="es-ES" sz="1200" b="1">
                <a:solidFill>
                  <a:srgbClr val="FF0000"/>
                </a:solidFill>
              </a:rPr>
              <a:t>XML UPPAAL</a:t>
            </a:r>
          </a:p>
          <a:p>
            <a:pPr algn="ctr"/>
            <a:r>
              <a:rPr lang="es-ES" sz="1200" b="1">
                <a:solidFill>
                  <a:srgbClr val="FF0000"/>
                </a:solidFill>
              </a:rPr>
              <a:t>document</a:t>
            </a:r>
          </a:p>
        </p:txBody>
      </p:sp>
      <p:grpSp>
        <p:nvGrpSpPr>
          <p:cNvPr id="2" name="Group 81"/>
          <p:cNvGrpSpPr>
            <a:grpSpLocks noChangeAspect="1"/>
          </p:cNvGrpSpPr>
          <p:nvPr/>
        </p:nvGrpSpPr>
        <p:grpSpPr bwMode="auto">
          <a:xfrm>
            <a:off x="1392238" y="3128948"/>
            <a:ext cx="1595437" cy="638175"/>
            <a:chOff x="1881" y="4117"/>
            <a:chExt cx="1980" cy="1080"/>
          </a:xfrm>
        </p:grpSpPr>
        <p:sp>
          <p:nvSpPr>
            <p:cNvPr id="9" name="Text Box 82"/>
            <p:cNvSpPr txBox="1">
              <a:spLocks noChangeAspect="1" noChangeArrowheads="1"/>
            </p:cNvSpPr>
            <p:nvPr/>
          </p:nvSpPr>
          <p:spPr bwMode="auto">
            <a:xfrm>
              <a:off x="1881" y="4117"/>
              <a:ext cx="1980" cy="10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GB" sz="1200" dirty="0"/>
                <a:t>       </a:t>
              </a:r>
              <a:r>
                <a:rPr lang="en-GB" sz="1200" dirty="0" smtClean="0"/>
                <a:t>   </a:t>
              </a:r>
              <a:r>
                <a:rPr lang="en-GB" sz="1400" b="1" dirty="0" smtClean="0">
                  <a:solidFill>
                    <a:srgbClr val="99CC00"/>
                  </a:solidFill>
                </a:rPr>
                <a:t>Choreography </a:t>
              </a:r>
              <a:endParaRPr lang="en-GB" sz="1400" b="1" dirty="0">
                <a:solidFill>
                  <a:srgbClr val="99CC00"/>
                </a:solidFill>
              </a:endParaRPr>
            </a:p>
            <a:p>
              <a:pPr algn="ctr"/>
              <a:r>
                <a:rPr lang="en-GB" sz="1400" b="1" dirty="0">
                  <a:solidFill>
                    <a:srgbClr val="99CC00"/>
                  </a:solidFill>
                </a:rPr>
                <a:t>Implementation</a:t>
              </a:r>
              <a:endParaRPr lang="en-GB" sz="1400" dirty="0"/>
            </a:p>
            <a:p>
              <a:pPr algn="ctr"/>
              <a:endParaRPr lang="es-ES" sz="1400" dirty="0"/>
            </a:p>
          </p:txBody>
        </p:sp>
        <p:sp>
          <p:nvSpPr>
            <p:cNvPr id="10" name="AutoShape 83"/>
            <p:cNvSpPr>
              <a:spLocks noChangeAspect="1" noChangeArrowheads="1"/>
            </p:cNvSpPr>
            <p:nvPr/>
          </p:nvSpPr>
          <p:spPr bwMode="auto">
            <a:xfrm>
              <a:off x="1881" y="4117"/>
              <a:ext cx="540" cy="360"/>
            </a:xfrm>
            <a:prstGeom prst="octagon">
              <a:avLst>
                <a:gd name="adj" fmla="val 29287"/>
              </a:avLst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s-ES" sz="1200" b="1">
                  <a:solidFill>
                    <a:schemeClr val="bg1"/>
                  </a:solidFill>
                </a:rPr>
                <a:t>4</a:t>
              </a:r>
              <a:endParaRPr lang="es-ES" sz="1200">
                <a:solidFill>
                  <a:schemeClr val="bg1"/>
                </a:solidFill>
              </a:endParaRPr>
            </a:p>
          </p:txBody>
        </p:sp>
      </p:grpSp>
      <p:sp>
        <p:nvSpPr>
          <p:cNvPr id="11" name="AutoShape 86"/>
          <p:cNvSpPr>
            <a:spLocks noChangeAspect="1" noChangeArrowheads="1"/>
          </p:cNvSpPr>
          <p:nvPr/>
        </p:nvSpPr>
        <p:spPr bwMode="auto">
          <a:xfrm rot="8611754">
            <a:off x="2646363" y="3808398"/>
            <a:ext cx="1062037" cy="319088"/>
          </a:xfrm>
          <a:prstGeom prst="rightArrow">
            <a:avLst>
              <a:gd name="adj1" fmla="val 50000"/>
              <a:gd name="adj2" fmla="val 8320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800"/>
              <a:t>       </a:t>
            </a:r>
            <a:endParaRPr lang="es-ES"/>
          </a:p>
        </p:txBody>
      </p:sp>
      <p:grpSp>
        <p:nvGrpSpPr>
          <p:cNvPr id="3" name="Group 87"/>
          <p:cNvGrpSpPr>
            <a:grpSpLocks noChangeAspect="1"/>
          </p:cNvGrpSpPr>
          <p:nvPr/>
        </p:nvGrpSpPr>
        <p:grpSpPr bwMode="auto">
          <a:xfrm>
            <a:off x="3616325" y="3873486"/>
            <a:ext cx="1462088" cy="531812"/>
            <a:chOff x="4761" y="5377"/>
            <a:chExt cx="1980" cy="900"/>
          </a:xfrm>
        </p:grpSpPr>
        <p:sp>
          <p:nvSpPr>
            <p:cNvPr id="13" name="Text Box 88"/>
            <p:cNvSpPr txBox="1">
              <a:spLocks noChangeAspect="1" noChangeArrowheads="1"/>
            </p:cNvSpPr>
            <p:nvPr/>
          </p:nvSpPr>
          <p:spPr bwMode="auto">
            <a:xfrm>
              <a:off x="4761" y="5377"/>
              <a:ext cx="1980" cy="9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GB" sz="1200"/>
                <a:t>         </a:t>
              </a:r>
              <a:r>
                <a:rPr lang="en-GB" sz="1200">
                  <a:solidFill>
                    <a:srgbClr val="FF0000"/>
                  </a:solidFill>
                </a:rPr>
                <a:t>Verification </a:t>
              </a:r>
            </a:p>
            <a:p>
              <a:pPr algn="ctr"/>
              <a:r>
                <a:rPr lang="en-GB" sz="1200">
                  <a:solidFill>
                    <a:srgbClr val="FF0000"/>
                  </a:solidFill>
                </a:rPr>
                <a:t>       of Design</a:t>
              </a:r>
              <a:r>
                <a:rPr lang="en-GB" sz="1200"/>
                <a:t> </a:t>
              </a:r>
            </a:p>
            <a:p>
              <a:pPr algn="ctr"/>
              <a:endParaRPr lang="es-ES"/>
            </a:p>
          </p:txBody>
        </p:sp>
        <p:sp>
          <p:nvSpPr>
            <p:cNvPr id="14" name="AutoShape 89"/>
            <p:cNvSpPr>
              <a:spLocks noChangeAspect="1" noChangeArrowheads="1"/>
            </p:cNvSpPr>
            <p:nvPr/>
          </p:nvSpPr>
          <p:spPr bwMode="auto">
            <a:xfrm>
              <a:off x="4761" y="5377"/>
              <a:ext cx="540" cy="36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s-ES" sz="1200" b="1">
                  <a:solidFill>
                    <a:schemeClr val="bg1"/>
                  </a:solidFill>
                </a:rPr>
                <a:t>3</a:t>
              </a:r>
              <a:endParaRPr lang="es-E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91"/>
          <p:cNvSpPr>
            <a:spLocks noChangeAspect="1" noChangeArrowheads="1"/>
          </p:cNvSpPr>
          <p:nvPr/>
        </p:nvSpPr>
        <p:spPr bwMode="auto">
          <a:xfrm>
            <a:off x="827088" y="4298936"/>
            <a:ext cx="1860550" cy="8493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200">
                <a:solidFill>
                  <a:srgbClr val="0000FF"/>
                </a:solidFill>
              </a:rPr>
              <a:t>Choreography Layer</a:t>
            </a:r>
          </a:p>
          <a:p>
            <a:pPr algn="ctr"/>
            <a:r>
              <a:rPr lang="en-GB" sz="2000" b="1">
                <a:solidFill>
                  <a:srgbClr val="0000FF"/>
                </a:solidFill>
              </a:rPr>
              <a:t>WS-CDL</a:t>
            </a:r>
          </a:p>
          <a:p>
            <a:pPr algn="ctr"/>
            <a:r>
              <a:rPr lang="en-GB" sz="1200">
                <a:solidFill>
                  <a:srgbClr val="0000FF"/>
                </a:solidFill>
              </a:rPr>
              <a:t>              XML</a:t>
            </a:r>
            <a:endParaRPr lang="es-ES" sz="1200">
              <a:solidFill>
                <a:srgbClr val="0000FF"/>
              </a:solidFill>
            </a:endParaRPr>
          </a:p>
        </p:txBody>
      </p:sp>
      <p:sp>
        <p:nvSpPr>
          <p:cNvPr id="16" name="Rectangle 92"/>
          <p:cNvSpPr>
            <a:spLocks noChangeAspect="1" noChangeArrowheads="1"/>
          </p:cNvSpPr>
          <p:nvPr/>
        </p:nvSpPr>
        <p:spPr bwMode="auto">
          <a:xfrm>
            <a:off x="6540500" y="4298936"/>
            <a:ext cx="1858963" cy="8493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200">
                <a:solidFill>
                  <a:srgbClr val="00CC00"/>
                </a:solidFill>
              </a:rPr>
              <a:t>Orchestration Layer</a:t>
            </a:r>
          </a:p>
          <a:p>
            <a:pPr algn="ctr"/>
            <a:r>
              <a:rPr lang="en-GB" sz="2000" b="1">
                <a:solidFill>
                  <a:srgbClr val="00CC00"/>
                </a:solidFill>
              </a:rPr>
              <a:t>WS-BPEL</a:t>
            </a:r>
          </a:p>
          <a:p>
            <a:pPr algn="ctr"/>
            <a:r>
              <a:rPr lang="en-GB" sz="1200">
                <a:solidFill>
                  <a:srgbClr val="00CC00"/>
                </a:solidFill>
              </a:rPr>
              <a:t>              XML</a:t>
            </a:r>
            <a:endParaRPr lang="es-ES">
              <a:solidFill>
                <a:srgbClr val="00CC00"/>
              </a:solidFill>
            </a:endParaRPr>
          </a:p>
        </p:txBody>
      </p:sp>
      <p:sp>
        <p:nvSpPr>
          <p:cNvPr id="17" name="AutoShape 93"/>
          <p:cNvSpPr>
            <a:spLocks noChangeAspect="1" noChangeArrowheads="1"/>
          </p:cNvSpPr>
          <p:nvPr/>
        </p:nvSpPr>
        <p:spPr bwMode="auto">
          <a:xfrm>
            <a:off x="2700338" y="4618023"/>
            <a:ext cx="841375" cy="317500"/>
          </a:xfrm>
          <a:prstGeom prst="rightArrow">
            <a:avLst>
              <a:gd name="adj1" fmla="val 50000"/>
              <a:gd name="adj2" fmla="val 6625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s-ES"/>
          </a:p>
        </p:txBody>
      </p:sp>
      <p:sp>
        <p:nvSpPr>
          <p:cNvPr id="18" name="AutoShape 96"/>
          <p:cNvSpPr>
            <a:spLocks noChangeAspect="1" noChangeArrowheads="1"/>
          </p:cNvSpPr>
          <p:nvPr/>
        </p:nvSpPr>
        <p:spPr bwMode="auto">
          <a:xfrm rot="3211754">
            <a:off x="5716588" y="3727436"/>
            <a:ext cx="849312" cy="398462"/>
          </a:xfrm>
          <a:prstGeom prst="rightArrow">
            <a:avLst>
              <a:gd name="adj1" fmla="val 50000"/>
              <a:gd name="adj2" fmla="val 5328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800"/>
              <a:t>       </a:t>
            </a:r>
            <a:endParaRPr lang="es-ES"/>
          </a:p>
        </p:txBody>
      </p:sp>
      <p:sp>
        <p:nvSpPr>
          <p:cNvPr id="19" name="AutoShape 99"/>
          <p:cNvSpPr>
            <a:spLocks noChangeAspect="1" noChangeArrowheads="1"/>
          </p:cNvSpPr>
          <p:nvPr/>
        </p:nvSpPr>
        <p:spPr bwMode="auto">
          <a:xfrm>
            <a:off x="4945063" y="3873486"/>
            <a:ext cx="398462" cy="531812"/>
          </a:xfrm>
          <a:prstGeom prst="downArrow">
            <a:avLst>
              <a:gd name="adj1" fmla="val 50000"/>
              <a:gd name="adj2" fmla="val 3336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0" name="AutoShape 100"/>
          <p:cNvSpPr>
            <a:spLocks noChangeAspect="1" noChangeArrowheads="1"/>
          </p:cNvSpPr>
          <p:nvPr/>
        </p:nvSpPr>
        <p:spPr bwMode="auto">
          <a:xfrm>
            <a:off x="4414838" y="2492361"/>
            <a:ext cx="398462" cy="3175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1" name="Rectangle 102"/>
          <p:cNvSpPr>
            <a:spLocks noChangeAspect="1" noChangeArrowheads="1"/>
          </p:cNvSpPr>
          <p:nvPr/>
        </p:nvSpPr>
        <p:spPr bwMode="auto">
          <a:xfrm>
            <a:off x="3749675" y="1428736"/>
            <a:ext cx="1860550" cy="957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600" dirty="0"/>
              <a:t>     </a:t>
            </a:r>
            <a:r>
              <a:rPr lang="en-GB" sz="1600" b="1" dirty="0">
                <a:solidFill>
                  <a:srgbClr val="FF6600"/>
                </a:solidFill>
              </a:rPr>
              <a:t>Analysis </a:t>
            </a:r>
          </a:p>
          <a:p>
            <a:pPr algn="ctr"/>
            <a:endParaRPr lang="en-GB" sz="1200" dirty="0">
              <a:solidFill>
                <a:srgbClr val="FF6600"/>
              </a:solidFill>
            </a:endParaRPr>
          </a:p>
          <a:p>
            <a:pPr algn="ctr"/>
            <a:r>
              <a:rPr lang="en-GB" sz="2200" b="1" dirty="0">
                <a:solidFill>
                  <a:srgbClr val="FF6600"/>
                </a:solidFill>
              </a:rPr>
              <a:t>   KAOS</a:t>
            </a:r>
          </a:p>
          <a:p>
            <a:pPr algn="ctr"/>
            <a:endParaRPr lang="es-ES" dirty="0"/>
          </a:p>
        </p:txBody>
      </p:sp>
      <p:sp>
        <p:nvSpPr>
          <p:cNvPr id="22" name="AutoShape 103"/>
          <p:cNvSpPr>
            <a:spLocks noChangeAspect="1" noChangeArrowheads="1"/>
          </p:cNvSpPr>
          <p:nvPr/>
        </p:nvSpPr>
        <p:spPr bwMode="auto">
          <a:xfrm>
            <a:off x="3786182" y="1428736"/>
            <a:ext cx="398463" cy="212725"/>
          </a:xfrm>
          <a:prstGeom prst="octagon">
            <a:avLst>
              <a:gd name="adj" fmla="val 29287"/>
            </a:avLst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Rectangle 104"/>
          <p:cNvSpPr>
            <a:spLocks noChangeAspect="1" noChangeArrowheads="1"/>
          </p:cNvSpPr>
          <p:nvPr/>
        </p:nvSpPr>
        <p:spPr bwMode="auto">
          <a:xfrm>
            <a:off x="3779838" y="2903523"/>
            <a:ext cx="1860550" cy="850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400">
                <a:solidFill>
                  <a:srgbClr val="990099"/>
                </a:solidFill>
              </a:rPr>
              <a:t>Design</a:t>
            </a:r>
          </a:p>
          <a:p>
            <a:pPr algn="ctr"/>
            <a:r>
              <a:rPr lang="en-GB" sz="1000">
                <a:solidFill>
                  <a:srgbClr val="990099"/>
                </a:solidFill>
              </a:rPr>
              <a:t>Sequence Diagrams</a:t>
            </a:r>
          </a:p>
          <a:p>
            <a:pPr algn="ctr"/>
            <a:r>
              <a:rPr lang="en-GB" b="1">
                <a:solidFill>
                  <a:srgbClr val="990099"/>
                </a:solidFill>
              </a:rPr>
              <a:t>RT-UML</a:t>
            </a:r>
          </a:p>
          <a:p>
            <a:pPr algn="ctr"/>
            <a:r>
              <a:rPr lang="en-GB" sz="1200">
                <a:solidFill>
                  <a:srgbClr val="990099"/>
                </a:solidFill>
              </a:rPr>
              <a:t>  </a:t>
            </a:r>
            <a:r>
              <a:rPr lang="en-GB" sz="800">
                <a:solidFill>
                  <a:srgbClr val="990099"/>
                </a:solidFill>
              </a:rPr>
              <a:t>XMI</a:t>
            </a:r>
            <a:endParaRPr lang="es-ES" sz="800">
              <a:solidFill>
                <a:srgbClr val="990099"/>
              </a:solidFill>
            </a:endParaRPr>
          </a:p>
        </p:txBody>
      </p:sp>
      <p:grpSp>
        <p:nvGrpSpPr>
          <p:cNvPr id="5" name="Group 106"/>
          <p:cNvGrpSpPr>
            <a:grpSpLocks noChangeAspect="1"/>
          </p:cNvGrpSpPr>
          <p:nvPr/>
        </p:nvGrpSpPr>
        <p:grpSpPr bwMode="auto">
          <a:xfrm>
            <a:off x="1271588" y="5343511"/>
            <a:ext cx="1860550" cy="639762"/>
            <a:chOff x="1521" y="7894"/>
            <a:chExt cx="2520" cy="1083"/>
          </a:xfrm>
        </p:grpSpPr>
        <p:sp>
          <p:nvSpPr>
            <p:cNvPr id="25" name="Text Box 107"/>
            <p:cNvSpPr txBox="1">
              <a:spLocks noChangeAspect="1" noChangeArrowheads="1"/>
            </p:cNvSpPr>
            <p:nvPr/>
          </p:nvSpPr>
          <p:spPr bwMode="auto">
            <a:xfrm>
              <a:off x="1521" y="7897"/>
              <a:ext cx="2520" cy="10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GB" sz="1200" b="1">
                  <a:solidFill>
                    <a:srgbClr val="0000FF"/>
                  </a:solidFill>
                </a:rPr>
                <a:t>           Verification of Choreography Implementation</a:t>
              </a:r>
            </a:p>
            <a:p>
              <a:pPr algn="ctr"/>
              <a:endParaRPr lang="es-ES"/>
            </a:p>
          </p:txBody>
        </p:sp>
        <p:sp>
          <p:nvSpPr>
            <p:cNvPr id="26" name="AutoShape 108"/>
            <p:cNvSpPr>
              <a:spLocks noChangeAspect="1" noChangeArrowheads="1"/>
            </p:cNvSpPr>
            <p:nvPr/>
          </p:nvSpPr>
          <p:spPr bwMode="auto">
            <a:xfrm>
              <a:off x="1521" y="7894"/>
              <a:ext cx="687" cy="36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s-ES" sz="1200" b="1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27" name="Line 109"/>
          <p:cNvSpPr>
            <a:spLocks noChangeAspect="1" noChangeShapeType="1"/>
          </p:cNvSpPr>
          <p:nvPr/>
        </p:nvSpPr>
        <p:spPr bwMode="auto">
          <a:xfrm flipV="1">
            <a:off x="2730500" y="4919648"/>
            <a:ext cx="266700" cy="425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8" name="Text Box 111"/>
          <p:cNvSpPr txBox="1">
            <a:spLocks noChangeAspect="1" noChangeArrowheads="1"/>
          </p:cNvSpPr>
          <p:nvPr/>
        </p:nvSpPr>
        <p:spPr bwMode="auto">
          <a:xfrm>
            <a:off x="6273800" y="5254611"/>
            <a:ext cx="2259013" cy="6381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400">
                <a:solidFill>
                  <a:srgbClr val="00CC00"/>
                </a:solidFill>
              </a:rPr>
              <a:t>            Verification of      </a:t>
            </a:r>
          </a:p>
          <a:p>
            <a:pPr algn="ctr"/>
            <a:r>
              <a:rPr lang="en-GB" sz="1400">
                <a:solidFill>
                  <a:srgbClr val="00CC00"/>
                </a:solidFill>
              </a:rPr>
              <a:t>         Orchestration     </a:t>
            </a:r>
          </a:p>
          <a:p>
            <a:pPr algn="ctr"/>
            <a:r>
              <a:rPr lang="en-GB" sz="1400">
                <a:solidFill>
                  <a:srgbClr val="00CC00"/>
                </a:solidFill>
              </a:rPr>
              <a:t>         Implementation</a:t>
            </a:r>
            <a:endParaRPr lang="es-ES">
              <a:solidFill>
                <a:srgbClr val="00CC00"/>
              </a:solidFill>
            </a:endParaRPr>
          </a:p>
        </p:txBody>
      </p:sp>
      <p:sp>
        <p:nvSpPr>
          <p:cNvPr id="29" name="AutoShape 112"/>
          <p:cNvSpPr>
            <a:spLocks noChangeAspect="1" noChangeArrowheads="1"/>
          </p:cNvSpPr>
          <p:nvPr/>
        </p:nvSpPr>
        <p:spPr bwMode="auto">
          <a:xfrm>
            <a:off x="6273800" y="5253023"/>
            <a:ext cx="615950" cy="212725"/>
          </a:xfrm>
          <a:prstGeom prst="octagon">
            <a:avLst>
              <a:gd name="adj" fmla="val 29287"/>
            </a:avLst>
          </a:prstGeom>
          <a:solidFill>
            <a:srgbClr val="00CC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0" name="AutoShape 113"/>
          <p:cNvSpPr>
            <a:spLocks noChangeAspect="1" noChangeArrowheads="1"/>
          </p:cNvSpPr>
          <p:nvPr/>
        </p:nvSpPr>
        <p:spPr bwMode="auto">
          <a:xfrm>
            <a:off x="5476875" y="4618023"/>
            <a:ext cx="930275" cy="317500"/>
          </a:xfrm>
          <a:prstGeom prst="leftArrow">
            <a:avLst>
              <a:gd name="adj1" fmla="val 50000"/>
              <a:gd name="adj2" fmla="val 7325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800"/>
              <a:t>   </a:t>
            </a:r>
            <a:endParaRPr lang="es-ES"/>
          </a:p>
        </p:txBody>
      </p:sp>
      <p:sp>
        <p:nvSpPr>
          <p:cNvPr id="31" name="Line 114"/>
          <p:cNvSpPr>
            <a:spLocks noChangeAspect="1" noChangeShapeType="1"/>
          </p:cNvSpPr>
          <p:nvPr/>
        </p:nvSpPr>
        <p:spPr bwMode="auto">
          <a:xfrm flipH="1" flipV="1">
            <a:off x="6142038" y="4935523"/>
            <a:ext cx="265112" cy="319088"/>
          </a:xfrm>
          <a:prstGeom prst="line">
            <a:avLst/>
          </a:prstGeom>
          <a:noFill/>
          <a:ln w="12700">
            <a:solidFill>
              <a:srgbClr val="00FF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32" name="AutoShape 115"/>
          <p:cNvSpPr>
            <a:spLocks noChangeAspect="1" noChangeArrowheads="1"/>
          </p:cNvSpPr>
          <p:nvPr/>
        </p:nvSpPr>
        <p:spPr bwMode="auto">
          <a:xfrm>
            <a:off x="3779838" y="2903523"/>
            <a:ext cx="398462" cy="212725"/>
          </a:xfrm>
          <a:prstGeom prst="octagon">
            <a:avLst>
              <a:gd name="adj" fmla="val 29287"/>
            </a:avLst>
          </a:prstGeom>
          <a:solidFill>
            <a:srgbClr val="9900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solidFill>
                  <a:schemeClr val="bg1"/>
                </a:solidFill>
              </a:rPr>
              <a:t>2</a:t>
            </a:r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36" name="35 Elipse"/>
          <p:cNvSpPr/>
          <p:nvPr/>
        </p:nvSpPr>
        <p:spPr>
          <a:xfrm>
            <a:off x="2643174" y="3357562"/>
            <a:ext cx="1071570" cy="1143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1 Título"/>
          <p:cNvSpPr>
            <a:spLocks noGrp="1"/>
          </p:cNvSpPr>
          <p:nvPr>
            <p:ph type="title"/>
          </p:nvPr>
        </p:nvSpPr>
        <p:spPr>
          <a:xfrm>
            <a:off x="457200" y="21429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Translation of UML 2.0 Sequence Diagrams into WS-CDL</a:t>
            </a:r>
            <a:endParaRPr lang="en-US" dirty="0"/>
          </a:p>
        </p:txBody>
      </p:sp>
      <p:pic>
        <p:nvPicPr>
          <p:cNvPr id="34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37" name="3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19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500034" y="1925631"/>
            <a:ext cx="7929618" cy="574675"/>
          </a:xfrm>
          <a:prstGeom prst="roundRect">
            <a:avLst>
              <a:gd name="adj" fmla="val 16667"/>
            </a:avLst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accent5">
                <a:lumMod val="40000"/>
                <a:lumOff val="6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0034" y="1928802"/>
            <a:ext cx="8229600" cy="45259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Introduction</a:t>
            </a:r>
          </a:p>
          <a:p>
            <a:pPr marL="514350" indent="-514350">
              <a:buAutoNum type="arabicPeriod"/>
            </a:pPr>
            <a:r>
              <a:rPr lang="en-US" dirty="0" smtClean="0"/>
              <a:t>Design and Verification of Web Service Compositions</a:t>
            </a:r>
          </a:p>
          <a:p>
            <a:pPr marL="514350" indent="-514350">
              <a:buAutoNum type="arabicPeriod"/>
            </a:pPr>
            <a:r>
              <a:rPr lang="en-US" dirty="0" smtClean="0"/>
              <a:t>Contract-Oriented Diagrams (C-O Diagrams)</a:t>
            </a:r>
          </a:p>
          <a:p>
            <a:pPr marL="514350" indent="-514350">
              <a:buAutoNum type="arabicPeriod"/>
            </a:pPr>
            <a:r>
              <a:rPr lang="en-US" dirty="0" smtClean="0"/>
              <a:t>Conclusions and Future 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2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Translation of UML 2.0 Sequence Diagrams into WS-CDL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graphicFrame>
        <p:nvGraphicFramePr>
          <p:cNvPr id="8" name="Group 512"/>
          <p:cNvGraphicFramePr>
            <a:graphicFrameLocks noGrp="1"/>
          </p:cNvGraphicFramePr>
          <p:nvPr>
            <p:ph sz="quarter" idx="4294967295"/>
          </p:nvPr>
        </p:nvGraphicFramePr>
        <p:xfrm>
          <a:off x="1304949" y="2397134"/>
          <a:ext cx="6696075" cy="2389188"/>
        </p:xfrm>
        <a:graphic>
          <a:graphicData uri="http://schemas.openxmlformats.org/drawingml/2006/table">
            <a:tbl>
              <a:tblPr/>
              <a:tblGrid>
                <a:gridCol w="2663825"/>
                <a:gridCol w="4032250"/>
              </a:tblGrid>
              <a:tr h="6238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UML Diagrams</a:t>
                      </a:r>
                      <a:endParaRPr kumimoji="0" lang="es-E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Components 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WS-CDL Components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FF"/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Object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Role | Participant Type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54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Messages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Relationship Type | Channels Types | Interaction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38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Labels and Time Constrains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Time Variables | Information types | Expressions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20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Translation of UML 2.0 Sequence Diagrams into WS-CDL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0" name="Group 512"/>
          <p:cNvGraphicFramePr>
            <a:graphicFrameLocks noGrp="1"/>
          </p:cNvGraphicFramePr>
          <p:nvPr>
            <p:ph sz="quarter" idx="4294967295"/>
          </p:nvPr>
        </p:nvGraphicFramePr>
        <p:xfrm>
          <a:off x="642910" y="1527794"/>
          <a:ext cx="8215370" cy="5258792"/>
        </p:xfrm>
        <a:graphic>
          <a:graphicData uri="http://schemas.openxmlformats.org/drawingml/2006/table">
            <a:tbl>
              <a:tblPr/>
              <a:tblGrid>
                <a:gridCol w="2000264"/>
                <a:gridCol w="6215106"/>
              </a:tblGrid>
              <a:tr h="560664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UML Diagrams</a:t>
                      </a:r>
                      <a:endParaRPr kumimoji="0" lang="es-E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Components 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WS-CDL Components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FF"/>
                    </a:solidFill>
                  </a:tcPr>
                </a:tc>
              </a:tr>
              <a:tr h="455775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s-E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Timeout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The </a:t>
                      </a: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time-out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 is added to the associated interaction:    </a:t>
                      </a:r>
                      <a:endParaRPr lang="es-ES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s-ES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&lt;interaction name="</a:t>
                      </a:r>
                      <a:r>
                        <a:rPr lang="en-US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iname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s-ES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&lt;exchange name="</a:t>
                      </a:r>
                      <a:r>
                        <a:rPr lang="en-US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NCname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 …</a:t>
                      </a:r>
                      <a:endParaRPr lang="es-ES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&lt;/exchange&gt;</a:t>
                      </a:r>
                      <a:endParaRPr lang="es-ES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&lt;timeout time-to-complete="</a:t>
                      </a:r>
                      <a:r>
                        <a:rPr lang="en-U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-expression"                          </a:t>
                      </a:r>
                      <a:endParaRPr lang="es-ES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&lt;/interaction&gt;</a:t>
                      </a:r>
                      <a:endParaRPr lang="es-ES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s-ES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And a </a:t>
                      </a:r>
                      <a:r>
                        <a:rPr lang="en-GB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 workunit</a:t>
                      </a:r>
                      <a:r>
                        <a:rPr lang="en-GB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 the </a:t>
                      </a:r>
                      <a:r>
                        <a:rPr lang="en-GB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exceptionBlock</a:t>
                      </a:r>
                      <a:r>
                        <a:rPr lang="en-GB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es-ES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s-ES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GB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exceptionBlock</a:t>
                      </a:r>
                      <a:r>
                        <a:rPr lang="en-GB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name="</a:t>
                      </a:r>
                      <a:r>
                        <a:rPr lang="en-GB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handleException</a:t>
                      </a:r>
                      <a:r>
                        <a:rPr lang="en-GB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  <a:endParaRPr lang="es-ES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GB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s-ES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&lt;workunit name=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GB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timeout_name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s-ES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guard=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GB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cdl:hasExceptionOccurred</a:t>
                      </a:r>
                      <a:r>
                        <a:rPr lang="en-GB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xsd:timeout</a:t>
                      </a:r>
                      <a:r>
                        <a:rPr lang="en-GB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"</a:t>
                      </a:r>
                      <a:r>
                        <a:rPr lang="en-GB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        </a:t>
                      </a:r>
                      <a:endParaRPr lang="es-ES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Activity</a:t>
                      </a:r>
                      <a:endParaRPr lang="es-ES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&lt;/workunit&gt;</a:t>
                      </a:r>
                      <a:endParaRPr lang="es-ES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…</a:t>
                      </a:r>
                      <a:endParaRPr lang="es-ES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-GB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exceptionBlock</a:t>
                      </a:r>
                      <a:r>
                        <a:rPr lang="en-GB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21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9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Translation of UML 2.0 Sequence Diagrams into WS-CDL</a:t>
            </a:r>
            <a:endParaRPr lang="en-US" dirty="0"/>
          </a:p>
        </p:txBody>
      </p:sp>
      <p:graphicFrame>
        <p:nvGraphicFramePr>
          <p:cNvPr id="10" name="Group 59"/>
          <p:cNvGraphicFramePr>
            <a:graphicFrameLocks noGrp="1"/>
          </p:cNvGraphicFramePr>
          <p:nvPr>
            <p:ph sz="half" idx="1"/>
          </p:nvPr>
        </p:nvGraphicFramePr>
        <p:xfrm>
          <a:off x="2285984" y="2000240"/>
          <a:ext cx="4895850" cy="3329941"/>
        </p:xfrm>
        <a:graphic>
          <a:graphicData uri="http://schemas.openxmlformats.org/drawingml/2006/table">
            <a:tbl>
              <a:tblPr/>
              <a:tblGrid>
                <a:gridCol w="1681162"/>
                <a:gridCol w="1838325"/>
                <a:gridCol w="1376363"/>
              </a:tblGrid>
              <a:tr h="647700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UML</a:t>
                      </a:r>
                    </a:p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Components</a:t>
                      </a:r>
                      <a:endParaRPr kumimoji="0" lang="es-E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Frame</a:t>
                      </a:r>
                      <a:r>
                        <a:rPr kumimoji="0" lang="es-E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s-E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</a:t>
                      </a:r>
                      <a:endParaRPr kumimoji="0" lang="es-E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WS-CDL </a:t>
                      </a:r>
                      <a:endParaRPr kumimoji="0" lang="en-GB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FF"/>
                    </a:solidFill>
                  </a:tcPr>
                </a:tc>
              </a:tr>
              <a:tr h="600075">
                <a:tc rowSpan="4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Frames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“alt” label</a:t>
                      </a:r>
                      <a:endParaRPr kumimoji="0" lang="es-E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choice</a:t>
                      </a:r>
                      <a:endParaRPr kumimoji="0" lang="es-E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84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“opt” label</a:t>
                      </a:r>
                      <a:endParaRPr kumimoji="0" lang="es-E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workunit           </a:t>
                      </a:r>
                      <a:endParaRPr kumimoji="0" lang="es-E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43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“loop” label</a:t>
                      </a:r>
                      <a:endParaRPr kumimoji="0" lang="es-E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workunit </a:t>
                      </a:r>
                      <a:endParaRPr kumimoji="0" 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59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“par”  label</a:t>
                      </a:r>
                      <a:endParaRPr kumimoji="0" lang="es-E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parallel</a:t>
                      </a:r>
                      <a:endParaRPr kumimoji="0" lang="es-E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22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Translation of UML 2.0 Sequence Diagrams into WS-CDL</a:t>
            </a:r>
            <a:endParaRPr lang="en-US" dirty="0"/>
          </a:p>
        </p:txBody>
      </p:sp>
      <p:graphicFrame>
        <p:nvGraphicFramePr>
          <p:cNvPr id="10" name="Group 59"/>
          <p:cNvGraphicFramePr>
            <a:graphicFrameLocks noGrp="1"/>
          </p:cNvGraphicFramePr>
          <p:nvPr>
            <p:ph sz="half" idx="1"/>
          </p:nvPr>
        </p:nvGraphicFramePr>
        <p:xfrm>
          <a:off x="71406" y="1500174"/>
          <a:ext cx="8929718" cy="5249863"/>
        </p:xfrm>
        <a:graphic>
          <a:graphicData uri="http://schemas.openxmlformats.org/drawingml/2006/table">
            <a:tbl>
              <a:tblPr/>
              <a:tblGrid>
                <a:gridCol w="1571636"/>
                <a:gridCol w="2071702"/>
                <a:gridCol w="5286380"/>
              </a:tblGrid>
              <a:tr h="891223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UML</a:t>
                      </a:r>
                    </a:p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Components</a:t>
                      </a:r>
                      <a:endParaRPr kumimoji="0" lang="es-E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Frame</a:t>
                      </a:r>
                      <a:r>
                        <a:rPr kumimoji="0" lang="es-E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s-E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</a:t>
                      </a:r>
                      <a:endParaRPr kumimoji="0" lang="es-E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WS-CDL </a:t>
                      </a:r>
                      <a:endParaRPr kumimoji="0" lang="en-GB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FF"/>
                    </a:solidFill>
                  </a:tcPr>
                </a:tc>
              </a:tr>
              <a:tr h="396656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Frames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“</a:t>
                      </a:r>
                      <a:r>
                        <a:rPr kumimoji="0" lang="es-E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IException</a:t>
                      </a: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” </a:t>
                      </a:r>
                      <a:r>
                        <a:rPr kumimoji="0" lang="es-E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label</a:t>
                      </a:r>
                      <a:endParaRPr kumimoji="0" lang="es-E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 exchange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is added to the  corresponding interaction:</a:t>
                      </a:r>
                      <a:endParaRPr lang="es-ES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&lt;exchange name="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NCname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  action="respond"  </a:t>
                      </a:r>
                      <a:endParaRPr lang="es-ES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faultName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ExceptionName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"&gt; </a:t>
                      </a:r>
                      <a:endParaRPr lang="es-ES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&lt;send      variable="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ExceptionName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                               </a:t>
                      </a:r>
                      <a:endParaRPr lang="es-ES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	                   </a:t>
                      </a:r>
                      <a:r>
                        <a:rPr lang="en-GB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causeException</a:t>
                      </a: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Exception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Name" </a:t>
                      </a: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/&gt;</a:t>
                      </a:r>
                      <a:endParaRPr lang="es-ES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&lt;receive   variable="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ExceptionName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s-ES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</a:t>
                      </a:r>
                      <a:r>
                        <a:rPr lang="en-GB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causeException</a:t>
                      </a: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ExceptionName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/&gt;</a:t>
                      </a:r>
                      <a:endParaRPr lang="es-ES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&lt;/exchange&gt;</a:t>
                      </a:r>
                      <a:endParaRPr lang="es-ES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s-ES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 And a </a:t>
                      </a:r>
                      <a:r>
                        <a:rPr lang="en-GB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 workunit</a:t>
                      </a: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 the </a:t>
                      </a:r>
                      <a:r>
                        <a:rPr lang="en-GB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exceptionBlock</a:t>
                      </a: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es-ES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s-ES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GB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exceptionBlock</a:t>
                      </a: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name="</a:t>
                      </a:r>
                      <a:r>
                        <a:rPr lang="en-GB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handleException</a:t>
                      </a: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  <a:endParaRPr lang="es-ES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…</a:t>
                      </a:r>
                      <a:endParaRPr lang="es-ES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GB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&lt;workunit name=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GB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ncname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s-ES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guard=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GB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cdl:hasExceptionOccurred</a:t>
                      </a:r>
                      <a:r>
                        <a:rPr lang="en-GB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xsd:ExceptionName</a:t>
                      </a:r>
                      <a:r>
                        <a:rPr lang="en-GB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"</a:t>
                      </a:r>
                      <a:r>
                        <a:rPr lang="en-GB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        </a:t>
                      </a:r>
                      <a:endParaRPr lang="es-ES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Activity</a:t>
                      </a:r>
                      <a:endParaRPr lang="es-ES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&lt;/workunit&gt;</a:t>
                      </a:r>
                      <a:endParaRPr lang="es-ES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…</a:t>
                      </a:r>
                      <a:endParaRPr lang="es-ES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-GB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exceptionBlock</a:t>
                      </a: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kumimoji="0" lang="es-E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23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       Correct-WS Translations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7" name="Rectangle 79"/>
          <p:cNvSpPr>
            <a:spLocks noChangeAspect="1" noChangeArrowheads="1"/>
          </p:cNvSpPr>
          <p:nvPr/>
        </p:nvSpPr>
        <p:spPr bwMode="auto">
          <a:xfrm>
            <a:off x="3563938" y="4460861"/>
            <a:ext cx="1860550" cy="9636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600" b="1">
                <a:solidFill>
                  <a:srgbClr val="FF0000"/>
                </a:solidFill>
              </a:rPr>
              <a:t>TIMED</a:t>
            </a:r>
            <a:br>
              <a:rPr lang="es-ES" sz="1600" b="1">
                <a:solidFill>
                  <a:srgbClr val="FF0000"/>
                </a:solidFill>
              </a:rPr>
            </a:br>
            <a:r>
              <a:rPr lang="es-ES" sz="1600" b="1">
                <a:solidFill>
                  <a:srgbClr val="FF0000"/>
                </a:solidFill>
              </a:rPr>
              <a:t>AUTOMATA</a:t>
            </a:r>
          </a:p>
          <a:p>
            <a:pPr algn="ctr"/>
            <a:r>
              <a:rPr lang="es-ES" sz="1200" b="1">
                <a:solidFill>
                  <a:srgbClr val="FF0000"/>
                </a:solidFill>
              </a:rPr>
              <a:t>XML UPPAAL</a:t>
            </a:r>
          </a:p>
          <a:p>
            <a:pPr algn="ctr"/>
            <a:r>
              <a:rPr lang="es-ES" sz="1200" b="1">
                <a:solidFill>
                  <a:srgbClr val="FF0000"/>
                </a:solidFill>
              </a:rPr>
              <a:t>document</a:t>
            </a:r>
          </a:p>
        </p:txBody>
      </p:sp>
      <p:grpSp>
        <p:nvGrpSpPr>
          <p:cNvPr id="3" name="Group 81"/>
          <p:cNvGrpSpPr>
            <a:grpSpLocks noChangeAspect="1"/>
          </p:cNvGrpSpPr>
          <p:nvPr/>
        </p:nvGrpSpPr>
        <p:grpSpPr bwMode="auto">
          <a:xfrm>
            <a:off x="1392238" y="3128948"/>
            <a:ext cx="1595437" cy="638175"/>
            <a:chOff x="1881" y="4117"/>
            <a:chExt cx="1980" cy="1080"/>
          </a:xfrm>
        </p:grpSpPr>
        <p:sp>
          <p:nvSpPr>
            <p:cNvPr id="9" name="Text Box 82"/>
            <p:cNvSpPr txBox="1">
              <a:spLocks noChangeAspect="1" noChangeArrowheads="1"/>
            </p:cNvSpPr>
            <p:nvPr/>
          </p:nvSpPr>
          <p:spPr bwMode="auto">
            <a:xfrm>
              <a:off x="1881" y="4117"/>
              <a:ext cx="1980" cy="10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GB" sz="1200" dirty="0"/>
                <a:t>       </a:t>
              </a:r>
              <a:r>
                <a:rPr lang="en-GB" sz="1200" dirty="0" smtClean="0"/>
                <a:t>   </a:t>
              </a:r>
              <a:r>
                <a:rPr lang="en-GB" sz="1400" b="1" dirty="0" smtClean="0">
                  <a:solidFill>
                    <a:srgbClr val="99CC00"/>
                  </a:solidFill>
                </a:rPr>
                <a:t>Choreography </a:t>
              </a:r>
              <a:endParaRPr lang="en-GB" sz="1400" b="1" dirty="0">
                <a:solidFill>
                  <a:srgbClr val="99CC00"/>
                </a:solidFill>
              </a:endParaRPr>
            </a:p>
            <a:p>
              <a:pPr algn="ctr"/>
              <a:r>
                <a:rPr lang="en-GB" sz="1400" b="1" dirty="0">
                  <a:solidFill>
                    <a:srgbClr val="99CC00"/>
                  </a:solidFill>
                </a:rPr>
                <a:t>Implementation</a:t>
              </a:r>
              <a:endParaRPr lang="en-GB" sz="1400" dirty="0"/>
            </a:p>
            <a:p>
              <a:pPr algn="ctr"/>
              <a:endParaRPr lang="es-ES" sz="1400" dirty="0"/>
            </a:p>
          </p:txBody>
        </p:sp>
        <p:sp>
          <p:nvSpPr>
            <p:cNvPr id="10" name="AutoShape 83"/>
            <p:cNvSpPr>
              <a:spLocks noChangeAspect="1" noChangeArrowheads="1"/>
            </p:cNvSpPr>
            <p:nvPr/>
          </p:nvSpPr>
          <p:spPr bwMode="auto">
            <a:xfrm>
              <a:off x="1881" y="4117"/>
              <a:ext cx="540" cy="360"/>
            </a:xfrm>
            <a:prstGeom prst="octagon">
              <a:avLst>
                <a:gd name="adj" fmla="val 29287"/>
              </a:avLst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s-ES" sz="1200" b="1">
                  <a:solidFill>
                    <a:schemeClr val="bg1"/>
                  </a:solidFill>
                </a:rPr>
                <a:t>4</a:t>
              </a:r>
              <a:endParaRPr lang="es-ES" sz="1200">
                <a:solidFill>
                  <a:schemeClr val="bg1"/>
                </a:solidFill>
              </a:endParaRPr>
            </a:p>
          </p:txBody>
        </p:sp>
      </p:grpSp>
      <p:sp>
        <p:nvSpPr>
          <p:cNvPr id="11" name="AutoShape 86"/>
          <p:cNvSpPr>
            <a:spLocks noChangeAspect="1" noChangeArrowheads="1"/>
          </p:cNvSpPr>
          <p:nvPr/>
        </p:nvSpPr>
        <p:spPr bwMode="auto">
          <a:xfrm rot="8611754">
            <a:off x="2646363" y="3808398"/>
            <a:ext cx="1062037" cy="319088"/>
          </a:xfrm>
          <a:prstGeom prst="rightArrow">
            <a:avLst>
              <a:gd name="adj1" fmla="val 50000"/>
              <a:gd name="adj2" fmla="val 8320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800"/>
              <a:t>       </a:t>
            </a:r>
            <a:endParaRPr lang="es-ES"/>
          </a:p>
        </p:txBody>
      </p:sp>
      <p:grpSp>
        <p:nvGrpSpPr>
          <p:cNvPr id="5" name="Group 87"/>
          <p:cNvGrpSpPr>
            <a:grpSpLocks noChangeAspect="1"/>
          </p:cNvGrpSpPr>
          <p:nvPr/>
        </p:nvGrpSpPr>
        <p:grpSpPr bwMode="auto">
          <a:xfrm>
            <a:off x="3616325" y="3873486"/>
            <a:ext cx="1462088" cy="531812"/>
            <a:chOff x="4761" y="5377"/>
            <a:chExt cx="1980" cy="900"/>
          </a:xfrm>
        </p:grpSpPr>
        <p:sp>
          <p:nvSpPr>
            <p:cNvPr id="13" name="Text Box 88"/>
            <p:cNvSpPr txBox="1">
              <a:spLocks noChangeAspect="1" noChangeArrowheads="1"/>
            </p:cNvSpPr>
            <p:nvPr/>
          </p:nvSpPr>
          <p:spPr bwMode="auto">
            <a:xfrm>
              <a:off x="4761" y="5377"/>
              <a:ext cx="1980" cy="9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GB" sz="1200"/>
                <a:t>         </a:t>
              </a:r>
              <a:r>
                <a:rPr lang="en-GB" sz="1200">
                  <a:solidFill>
                    <a:srgbClr val="FF0000"/>
                  </a:solidFill>
                </a:rPr>
                <a:t>Verification </a:t>
              </a:r>
            </a:p>
            <a:p>
              <a:pPr algn="ctr"/>
              <a:r>
                <a:rPr lang="en-GB" sz="1200">
                  <a:solidFill>
                    <a:srgbClr val="FF0000"/>
                  </a:solidFill>
                </a:rPr>
                <a:t>       of Design</a:t>
              </a:r>
              <a:r>
                <a:rPr lang="en-GB" sz="1200"/>
                <a:t> </a:t>
              </a:r>
            </a:p>
            <a:p>
              <a:pPr algn="ctr"/>
              <a:endParaRPr lang="es-ES"/>
            </a:p>
          </p:txBody>
        </p:sp>
        <p:sp>
          <p:nvSpPr>
            <p:cNvPr id="14" name="AutoShape 89"/>
            <p:cNvSpPr>
              <a:spLocks noChangeAspect="1" noChangeArrowheads="1"/>
            </p:cNvSpPr>
            <p:nvPr/>
          </p:nvSpPr>
          <p:spPr bwMode="auto">
            <a:xfrm>
              <a:off x="4761" y="5377"/>
              <a:ext cx="540" cy="36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s-ES" sz="1200" b="1">
                  <a:solidFill>
                    <a:schemeClr val="bg1"/>
                  </a:solidFill>
                </a:rPr>
                <a:t>3</a:t>
              </a:r>
              <a:endParaRPr lang="es-E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91"/>
          <p:cNvSpPr>
            <a:spLocks noChangeAspect="1" noChangeArrowheads="1"/>
          </p:cNvSpPr>
          <p:nvPr/>
        </p:nvSpPr>
        <p:spPr bwMode="auto">
          <a:xfrm>
            <a:off x="827088" y="4298936"/>
            <a:ext cx="1860550" cy="8493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200">
                <a:solidFill>
                  <a:srgbClr val="0000FF"/>
                </a:solidFill>
              </a:rPr>
              <a:t>Choreography Layer</a:t>
            </a:r>
          </a:p>
          <a:p>
            <a:pPr algn="ctr"/>
            <a:r>
              <a:rPr lang="en-GB" sz="2000" b="1">
                <a:solidFill>
                  <a:srgbClr val="0000FF"/>
                </a:solidFill>
              </a:rPr>
              <a:t>WS-CDL</a:t>
            </a:r>
          </a:p>
          <a:p>
            <a:pPr algn="ctr"/>
            <a:r>
              <a:rPr lang="en-GB" sz="1200">
                <a:solidFill>
                  <a:srgbClr val="0000FF"/>
                </a:solidFill>
              </a:rPr>
              <a:t>              XML</a:t>
            </a:r>
            <a:endParaRPr lang="es-ES" sz="1200">
              <a:solidFill>
                <a:srgbClr val="0000FF"/>
              </a:solidFill>
            </a:endParaRPr>
          </a:p>
        </p:txBody>
      </p:sp>
      <p:sp>
        <p:nvSpPr>
          <p:cNvPr id="16" name="Rectangle 92"/>
          <p:cNvSpPr>
            <a:spLocks noChangeAspect="1" noChangeArrowheads="1"/>
          </p:cNvSpPr>
          <p:nvPr/>
        </p:nvSpPr>
        <p:spPr bwMode="auto">
          <a:xfrm>
            <a:off x="6540500" y="4298936"/>
            <a:ext cx="1858963" cy="8493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200">
                <a:solidFill>
                  <a:srgbClr val="00CC00"/>
                </a:solidFill>
              </a:rPr>
              <a:t>Orchestration Layer</a:t>
            </a:r>
          </a:p>
          <a:p>
            <a:pPr algn="ctr"/>
            <a:r>
              <a:rPr lang="en-GB" sz="2000" b="1">
                <a:solidFill>
                  <a:srgbClr val="00CC00"/>
                </a:solidFill>
              </a:rPr>
              <a:t>WS-BPEL</a:t>
            </a:r>
          </a:p>
          <a:p>
            <a:pPr algn="ctr"/>
            <a:r>
              <a:rPr lang="en-GB" sz="1200">
                <a:solidFill>
                  <a:srgbClr val="00CC00"/>
                </a:solidFill>
              </a:rPr>
              <a:t>              XML</a:t>
            </a:r>
            <a:endParaRPr lang="es-ES">
              <a:solidFill>
                <a:srgbClr val="00CC00"/>
              </a:solidFill>
            </a:endParaRPr>
          </a:p>
        </p:txBody>
      </p:sp>
      <p:sp>
        <p:nvSpPr>
          <p:cNvPr id="17" name="AutoShape 93"/>
          <p:cNvSpPr>
            <a:spLocks noChangeAspect="1" noChangeArrowheads="1"/>
          </p:cNvSpPr>
          <p:nvPr/>
        </p:nvSpPr>
        <p:spPr bwMode="auto">
          <a:xfrm>
            <a:off x="2700338" y="4618023"/>
            <a:ext cx="841375" cy="317500"/>
          </a:xfrm>
          <a:prstGeom prst="rightArrow">
            <a:avLst>
              <a:gd name="adj1" fmla="val 50000"/>
              <a:gd name="adj2" fmla="val 6625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s-ES"/>
          </a:p>
        </p:txBody>
      </p:sp>
      <p:sp>
        <p:nvSpPr>
          <p:cNvPr id="18" name="AutoShape 96"/>
          <p:cNvSpPr>
            <a:spLocks noChangeAspect="1" noChangeArrowheads="1"/>
          </p:cNvSpPr>
          <p:nvPr/>
        </p:nvSpPr>
        <p:spPr bwMode="auto">
          <a:xfrm rot="3211754">
            <a:off x="5716588" y="3727436"/>
            <a:ext cx="849312" cy="398462"/>
          </a:xfrm>
          <a:prstGeom prst="rightArrow">
            <a:avLst>
              <a:gd name="adj1" fmla="val 50000"/>
              <a:gd name="adj2" fmla="val 5328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800"/>
              <a:t>       </a:t>
            </a:r>
            <a:endParaRPr lang="es-ES"/>
          </a:p>
        </p:txBody>
      </p:sp>
      <p:sp>
        <p:nvSpPr>
          <p:cNvPr id="19" name="AutoShape 99"/>
          <p:cNvSpPr>
            <a:spLocks noChangeAspect="1" noChangeArrowheads="1"/>
          </p:cNvSpPr>
          <p:nvPr/>
        </p:nvSpPr>
        <p:spPr bwMode="auto">
          <a:xfrm>
            <a:off x="4945063" y="3873486"/>
            <a:ext cx="398462" cy="531812"/>
          </a:xfrm>
          <a:prstGeom prst="downArrow">
            <a:avLst>
              <a:gd name="adj1" fmla="val 50000"/>
              <a:gd name="adj2" fmla="val 3336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0" name="AutoShape 100"/>
          <p:cNvSpPr>
            <a:spLocks noChangeAspect="1" noChangeArrowheads="1"/>
          </p:cNvSpPr>
          <p:nvPr/>
        </p:nvSpPr>
        <p:spPr bwMode="auto">
          <a:xfrm>
            <a:off x="4414838" y="2492361"/>
            <a:ext cx="398462" cy="3175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1" name="Rectangle 102"/>
          <p:cNvSpPr>
            <a:spLocks noChangeAspect="1" noChangeArrowheads="1"/>
          </p:cNvSpPr>
          <p:nvPr/>
        </p:nvSpPr>
        <p:spPr bwMode="auto">
          <a:xfrm>
            <a:off x="3749675" y="1428736"/>
            <a:ext cx="1860550" cy="957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600" dirty="0"/>
              <a:t>     </a:t>
            </a:r>
            <a:r>
              <a:rPr lang="en-GB" sz="1600" b="1" dirty="0">
                <a:solidFill>
                  <a:srgbClr val="FF6600"/>
                </a:solidFill>
              </a:rPr>
              <a:t>Analysis </a:t>
            </a:r>
          </a:p>
          <a:p>
            <a:pPr algn="ctr"/>
            <a:endParaRPr lang="en-GB" sz="1200" dirty="0">
              <a:solidFill>
                <a:srgbClr val="FF6600"/>
              </a:solidFill>
            </a:endParaRPr>
          </a:p>
          <a:p>
            <a:pPr algn="ctr"/>
            <a:r>
              <a:rPr lang="en-GB" sz="2200" b="1" dirty="0">
                <a:solidFill>
                  <a:srgbClr val="FF6600"/>
                </a:solidFill>
              </a:rPr>
              <a:t>   KAOS</a:t>
            </a:r>
          </a:p>
          <a:p>
            <a:pPr algn="ctr"/>
            <a:endParaRPr lang="es-ES" dirty="0"/>
          </a:p>
        </p:txBody>
      </p:sp>
      <p:sp>
        <p:nvSpPr>
          <p:cNvPr id="22" name="AutoShape 103"/>
          <p:cNvSpPr>
            <a:spLocks noChangeAspect="1" noChangeArrowheads="1"/>
          </p:cNvSpPr>
          <p:nvPr/>
        </p:nvSpPr>
        <p:spPr bwMode="auto">
          <a:xfrm>
            <a:off x="3786182" y="1428736"/>
            <a:ext cx="398463" cy="212725"/>
          </a:xfrm>
          <a:prstGeom prst="octagon">
            <a:avLst>
              <a:gd name="adj" fmla="val 29287"/>
            </a:avLst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Rectangle 104"/>
          <p:cNvSpPr>
            <a:spLocks noChangeAspect="1" noChangeArrowheads="1"/>
          </p:cNvSpPr>
          <p:nvPr/>
        </p:nvSpPr>
        <p:spPr bwMode="auto">
          <a:xfrm>
            <a:off x="3779838" y="2903523"/>
            <a:ext cx="1860550" cy="850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400">
                <a:solidFill>
                  <a:srgbClr val="990099"/>
                </a:solidFill>
              </a:rPr>
              <a:t>Design</a:t>
            </a:r>
          </a:p>
          <a:p>
            <a:pPr algn="ctr"/>
            <a:r>
              <a:rPr lang="en-GB" sz="1000">
                <a:solidFill>
                  <a:srgbClr val="990099"/>
                </a:solidFill>
              </a:rPr>
              <a:t>Sequence Diagrams</a:t>
            </a:r>
          </a:p>
          <a:p>
            <a:pPr algn="ctr"/>
            <a:r>
              <a:rPr lang="en-GB" b="1">
                <a:solidFill>
                  <a:srgbClr val="990099"/>
                </a:solidFill>
              </a:rPr>
              <a:t>RT-UML</a:t>
            </a:r>
          </a:p>
          <a:p>
            <a:pPr algn="ctr"/>
            <a:r>
              <a:rPr lang="en-GB" sz="1200">
                <a:solidFill>
                  <a:srgbClr val="990099"/>
                </a:solidFill>
              </a:rPr>
              <a:t>  </a:t>
            </a:r>
            <a:r>
              <a:rPr lang="en-GB" sz="800">
                <a:solidFill>
                  <a:srgbClr val="990099"/>
                </a:solidFill>
              </a:rPr>
              <a:t>XMI</a:t>
            </a:r>
            <a:endParaRPr lang="es-ES" sz="800">
              <a:solidFill>
                <a:srgbClr val="990099"/>
              </a:solidFill>
            </a:endParaRPr>
          </a:p>
        </p:txBody>
      </p:sp>
      <p:grpSp>
        <p:nvGrpSpPr>
          <p:cNvPr id="6" name="Group 106"/>
          <p:cNvGrpSpPr>
            <a:grpSpLocks noChangeAspect="1"/>
          </p:cNvGrpSpPr>
          <p:nvPr/>
        </p:nvGrpSpPr>
        <p:grpSpPr bwMode="auto">
          <a:xfrm>
            <a:off x="1271588" y="5343511"/>
            <a:ext cx="1860550" cy="639762"/>
            <a:chOff x="1521" y="7894"/>
            <a:chExt cx="2520" cy="1083"/>
          </a:xfrm>
        </p:grpSpPr>
        <p:sp>
          <p:nvSpPr>
            <p:cNvPr id="25" name="Text Box 107"/>
            <p:cNvSpPr txBox="1">
              <a:spLocks noChangeAspect="1" noChangeArrowheads="1"/>
            </p:cNvSpPr>
            <p:nvPr/>
          </p:nvSpPr>
          <p:spPr bwMode="auto">
            <a:xfrm>
              <a:off x="1521" y="7897"/>
              <a:ext cx="2520" cy="10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GB" sz="1200" b="1">
                  <a:solidFill>
                    <a:srgbClr val="0000FF"/>
                  </a:solidFill>
                </a:rPr>
                <a:t>           Verification of Choreography Implementation</a:t>
              </a:r>
            </a:p>
            <a:p>
              <a:pPr algn="ctr"/>
              <a:endParaRPr lang="es-ES"/>
            </a:p>
          </p:txBody>
        </p:sp>
        <p:sp>
          <p:nvSpPr>
            <p:cNvPr id="26" name="AutoShape 108"/>
            <p:cNvSpPr>
              <a:spLocks noChangeAspect="1" noChangeArrowheads="1"/>
            </p:cNvSpPr>
            <p:nvPr/>
          </p:nvSpPr>
          <p:spPr bwMode="auto">
            <a:xfrm>
              <a:off x="1521" y="7894"/>
              <a:ext cx="687" cy="36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s-ES" sz="1200" b="1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27" name="Line 109"/>
          <p:cNvSpPr>
            <a:spLocks noChangeAspect="1" noChangeShapeType="1"/>
          </p:cNvSpPr>
          <p:nvPr/>
        </p:nvSpPr>
        <p:spPr bwMode="auto">
          <a:xfrm flipV="1">
            <a:off x="2730500" y="4919648"/>
            <a:ext cx="266700" cy="425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8" name="Text Box 111"/>
          <p:cNvSpPr txBox="1">
            <a:spLocks noChangeAspect="1" noChangeArrowheads="1"/>
          </p:cNvSpPr>
          <p:nvPr/>
        </p:nvSpPr>
        <p:spPr bwMode="auto">
          <a:xfrm>
            <a:off x="6273800" y="5254611"/>
            <a:ext cx="2259013" cy="6381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400">
                <a:solidFill>
                  <a:srgbClr val="00CC00"/>
                </a:solidFill>
              </a:rPr>
              <a:t>            Verification of      </a:t>
            </a:r>
          </a:p>
          <a:p>
            <a:pPr algn="ctr"/>
            <a:r>
              <a:rPr lang="en-GB" sz="1400">
                <a:solidFill>
                  <a:srgbClr val="00CC00"/>
                </a:solidFill>
              </a:rPr>
              <a:t>         Orchestration     </a:t>
            </a:r>
          </a:p>
          <a:p>
            <a:pPr algn="ctr"/>
            <a:r>
              <a:rPr lang="en-GB" sz="1400">
                <a:solidFill>
                  <a:srgbClr val="00CC00"/>
                </a:solidFill>
              </a:rPr>
              <a:t>         Implementation</a:t>
            </a:r>
            <a:endParaRPr lang="es-ES">
              <a:solidFill>
                <a:srgbClr val="00CC00"/>
              </a:solidFill>
            </a:endParaRPr>
          </a:p>
        </p:txBody>
      </p:sp>
      <p:sp>
        <p:nvSpPr>
          <p:cNvPr id="29" name="AutoShape 112"/>
          <p:cNvSpPr>
            <a:spLocks noChangeAspect="1" noChangeArrowheads="1"/>
          </p:cNvSpPr>
          <p:nvPr/>
        </p:nvSpPr>
        <p:spPr bwMode="auto">
          <a:xfrm>
            <a:off x="6273800" y="5253023"/>
            <a:ext cx="615950" cy="212725"/>
          </a:xfrm>
          <a:prstGeom prst="octagon">
            <a:avLst>
              <a:gd name="adj" fmla="val 29287"/>
            </a:avLst>
          </a:prstGeom>
          <a:solidFill>
            <a:srgbClr val="00CC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0" name="AutoShape 113"/>
          <p:cNvSpPr>
            <a:spLocks noChangeAspect="1" noChangeArrowheads="1"/>
          </p:cNvSpPr>
          <p:nvPr/>
        </p:nvSpPr>
        <p:spPr bwMode="auto">
          <a:xfrm>
            <a:off x="5476875" y="4618023"/>
            <a:ext cx="930275" cy="317500"/>
          </a:xfrm>
          <a:prstGeom prst="leftArrow">
            <a:avLst>
              <a:gd name="adj1" fmla="val 50000"/>
              <a:gd name="adj2" fmla="val 7325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800"/>
              <a:t>   </a:t>
            </a:r>
            <a:endParaRPr lang="es-ES"/>
          </a:p>
        </p:txBody>
      </p:sp>
      <p:sp>
        <p:nvSpPr>
          <p:cNvPr id="31" name="Line 114"/>
          <p:cNvSpPr>
            <a:spLocks noChangeAspect="1" noChangeShapeType="1"/>
          </p:cNvSpPr>
          <p:nvPr/>
        </p:nvSpPr>
        <p:spPr bwMode="auto">
          <a:xfrm flipH="1" flipV="1">
            <a:off x="6142038" y="4935523"/>
            <a:ext cx="265112" cy="319088"/>
          </a:xfrm>
          <a:prstGeom prst="line">
            <a:avLst/>
          </a:prstGeom>
          <a:noFill/>
          <a:ln w="12700">
            <a:solidFill>
              <a:srgbClr val="00FF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32" name="AutoShape 115"/>
          <p:cNvSpPr>
            <a:spLocks noChangeAspect="1" noChangeArrowheads="1"/>
          </p:cNvSpPr>
          <p:nvPr/>
        </p:nvSpPr>
        <p:spPr bwMode="auto">
          <a:xfrm>
            <a:off x="3779838" y="2903523"/>
            <a:ext cx="398462" cy="212725"/>
          </a:xfrm>
          <a:prstGeom prst="octagon">
            <a:avLst>
              <a:gd name="adj" fmla="val 29287"/>
            </a:avLst>
          </a:prstGeom>
          <a:solidFill>
            <a:srgbClr val="9900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solidFill>
                  <a:schemeClr val="bg1"/>
                </a:solidFill>
              </a:rPr>
              <a:t>2</a:t>
            </a:r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33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35" name="3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24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9"/>
          <p:cNvSpPr>
            <a:spLocks noChangeAspect="1" noChangeArrowheads="1"/>
          </p:cNvSpPr>
          <p:nvPr/>
        </p:nvSpPr>
        <p:spPr bwMode="auto">
          <a:xfrm>
            <a:off x="3563938" y="4460861"/>
            <a:ext cx="1860550" cy="9636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600" b="1">
                <a:solidFill>
                  <a:srgbClr val="FF0000"/>
                </a:solidFill>
              </a:rPr>
              <a:t>TIMED</a:t>
            </a:r>
            <a:br>
              <a:rPr lang="es-ES" sz="1600" b="1">
                <a:solidFill>
                  <a:srgbClr val="FF0000"/>
                </a:solidFill>
              </a:rPr>
            </a:br>
            <a:r>
              <a:rPr lang="es-ES" sz="1600" b="1">
                <a:solidFill>
                  <a:srgbClr val="FF0000"/>
                </a:solidFill>
              </a:rPr>
              <a:t>AUTOMATA</a:t>
            </a:r>
          </a:p>
          <a:p>
            <a:pPr algn="ctr"/>
            <a:r>
              <a:rPr lang="es-ES" sz="1200" b="1">
                <a:solidFill>
                  <a:srgbClr val="FF0000"/>
                </a:solidFill>
              </a:rPr>
              <a:t>XML UPPAAL</a:t>
            </a:r>
          </a:p>
          <a:p>
            <a:pPr algn="ctr"/>
            <a:r>
              <a:rPr lang="es-ES" sz="1200" b="1">
                <a:solidFill>
                  <a:srgbClr val="FF0000"/>
                </a:solidFill>
              </a:rPr>
              <a:t>document</a:t>
            </a:r>
          </a:p>
        </p:txBody>
      </p:sp>
      <p:grpSp>
        <p:nvGrpSpPr>
          <p:cNvPr id="2" name="Group 81"/>
          <p:cNvGrpSpPr>
            <a:grpSpLocks noChangeAspect="1"/>
          </p:cNvGrpSpPr>
          <p:nvPr/>
        </p:nvGrpSpPr>
        <p:grpSpPr bwMode="auto">
          <a:xfrm>
            <a:off x="1392238" y="3128948"/>
            <a:ext cx="1595437" cy="638175"/>
            <a:chOff x="1881" y="4117"/>
            <a:chExt cx="1980" cy="1080"/>
          </a:xfrm>
        </p:grpSpPr>
        <p:sp>
          <p:nvSpPr>
            <p:cNvPr id="9" name="Text Box 82"/>
            <p:cNvSpPr txBox="1">
              <a:spLocks noChangeAspect="1" noChangeArrowheads="1"/>
            </p:cNvSpPr>
            <p:nvPr/>
          </p:nvSpPr>
          <p:spPr bwMode="auto">
            <a:xfrm>
              <a:off x="1881" y="4117"/>
              <a:ext cx="1980" cy="10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GB" sz="1200" dirty="0"/>
                <a:t>       </a:t>
              </a:r>
              <a:r>
                <a:rPr lang="en-GB" sz="1200" dirty="0" smtClean="0"/>
                <a:t>   </a:t>
              </a:r>
              <a:r>
                <a:rPr lang="en-GB" sz="1400" b="1" dirty="0" smtClean="0">
                  <a:solidFill>
                    <a:srgbClr val="99CC00"/>
                  </a:solidFill>
                </a:rPr>
                <a:t>Choreography </a:t>
              </a:r>
              <a:endParaRPr lang="en-GB" sz="1400" b="1" dirty="0">
                <a:solidFill>
                  <a:srgbClr val="99CC00"/>
                </a:solidFill>
              </a:endParaRPr>
            </a:p>
            <a:p>
              <a:pPr algn="ctr"/>
              <a:r>
                <a:rPr lang="en-GB" sz="1400" b="1" dirty="0">
                  <a:solidFill>
                    <a:srgbClr val="99CC00"/>
                  </a:solidFill>
                </a:rPr>
                <a:t>Implementation</a:t>
              </a:r>
              <a:endParaRPr lang="en-GB" sz="1400" dirty="0"/>
            </a:p>
            <a:p>
              <a:pPr algn="ctr"/>
              <a:endParaRPr lang="es-ES" sz="1400" dirty="0"/>
            </a:p>
          </p:txBody>
        </p:sp>
        <p:sp>
          <p:nvSpPr>
            <p:cNvPr id="10" name="AutoShape 83"/>
            <p:cNvSpPr>
              <a:spLocks noChangeAspect="1" noChangeArrowheads="1"/>
            </p:cNvSpPr>
            <p:nvPr/>
          </p:nvSpPr>
          <p:spPr bwMode="auto">
            <a:xfrm>
              <a:off x="1881" y="4117"/>
              <a:ext cx="540" cy="360"/>
            </a:xfrm>
            <a:prstGeom prst="octagon">
              <a:avLst>
                <a:gd name="adj" fmla="val 29287"/>
              </a:avLst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s-ES" sz="1200" b="1">
                  <a:solidFill>
                    <a:schemeClr val="bg1"/>
                  </a:solidFill>
                </a:rPr>
                <a:t>4</a:t>
              </a:r>
              <a:endParaRPr lang="es-ES" sz="1200">
                <a:solidFill>
                  <a:schemeClr val="bg1"/>
                </a:solidFill>
              </a:endParaRPr>
            </a:p>
          </p:txBody>
        </p:sp>
      </p:grpSp>
      <p:sp>
        <p:nvSpPr>
          <p:cNvPr id="11" name="AutoShape 86"/>
          <p:cNvSpPr>
            <a:spLocks noChangeAspect="1" noChangeArrowheads="1"/>
          </p:cNvSpPr>
          <p:nvPr/>
        </p:nvSpPr>
        <p:spPr bwMode="auto">
          <a:xfrm rot="8611754">
            <a:off x="2646363" y="3808398"/>
            <a:ext cx="1062037" cy="319088"/>
          </a:xfrm>
          <a:prstGeom prst="rightArrow">
            <a:avLst>
              <a:gd name="adj1" fmla="val 50000"/>
              <a:gd name="adj2" fmla="val 8320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800"/>
              <a:t>       </a:t>
            </a:r>
            <a:endParaRPr lang="es-ES"/>
          </a:p>
        </p:txBody>
      </p:sp>
      <p:grpSp>
        <p:nvGrpSpPr>
          <p:cNvPr id="3" name="Group 87"/>
          <p:cNvGrpSpPr>
            <a:grpSpLocks noChangeAspect="1"/>
          </p:cNvGrpSpPr>
          <p:nvPr/>
        </p:nvGrpSpPr>
        <p:grpSpPr bwMode="auto">
          <a:xfrm>
            <a:off x="3616325" y="3873486"/>
            <a:ext cx="1462088" cy="531812"/>
            <a:chOff x="4761" y="5377"/>
            <a:chExt cx="1980" cy="900"/>
          </a:xfrm>
        </p:grpSpPr>
        <p:sp>
          <p:nvSpPr>
            <p:cNvPr id="13" name="Text Box 88"/>
            <p:cNvSpPr txBox="1">
              <a:spLocks noChangeAspect="1" noChangeArrowheads="1"/>
            </p:cNvSpPr>
            <p:nvPr/>
          </p:nvSpPr>
          <p:spPr bwMode="auto">
            <a:xfrm>
              <a:off x="4761" y="5377"/>
              <a:ext cx="1980" cy="9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GB" sz="1200"/>
                <a:t>         </a:t>
              </a:r>
              <a:r>
                <a:rPr lang="en-GB" sz="1200">
                  <a:solidFill>
                    <a:srgbClr val="FF0000"/>
                  </a:solidFill>
                </a:rPr>
                <a:t>Verification </a:t>
              </a:r>
            </a:p>
            <a:p>
              <a:pPr algn="ctr"/>
              <a:r>
                <a:rPr lang="en-GB" sz="1200">
                  <a:solidFill>
                    <a:srgbClr val="FF0000"/>
                  </a:solidFill>
                </a:rPr>
                <a:t>       of Design</a:t>
              </a:r>
              <a:r>
                <a:rPr lang="en-GB" sz="1200"/>
                <a:t> </a:t>
              </a:r>
            </a:p>
            <a:p>
              <a:pPr algn="ctr"/>
              <a:endParaRPr lang="es-ES"/>
            </a:p>
          </p:txBody>
        </p:sp>
        <p:sp>
          <p:nvSpPr>
            <p:cNvPr id="14" name="AutoShape 89"/>
            <p:cNvSpPr>
              <a:spLocks noChangeAspect="1" noChangeArrowheads="1"/>
            </p:cNvSpPr>
            <p:nvPr/>
          </p:nvSpPr>
          <p:spPr bwMode="auto">
            <a:xfrm>
              <a:off x="4761" y="5377"/>
              <a:ext cx="540" cy="36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s-ES" sz="1200" b="1">
                  <a:solidFill>
                    <a:schemeClr val="bg1"/>
                  </a:solidFill>
                </a:rPr>
                <a:t>3</a:t>
              </a:r>
              <a:endParaRPr lang="es-E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91"/>
          <p:cNvSpPr>
            <a:spLocks noChangeAspect="1" noChangeArrowheads="1"/>
          </p:cNvSpPr>
          <p:nvPr/>
        </p:nvSpPr>
        <p:spPr bwMode="auto">
          <a:xfrm>
            <a:off x="827088" y="4298936"/>
            <a:ext cx="1860550" cy="8493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200">
                <a:solidFill>
                  <a:srgbClr val="0000FF"/>
                </a:solidFill>
              </a:rPr>
              <a:t>Choreography Layer</a:t>
            </a:r>
          </a:p>
          <a:p>
            <a:pPr algn="ctr"/>
            <a:r>
              <a:rPr lang="en-GB" sz="2000" b="1">
                <a:solidFill>
                  <a:srgbClr val="0000FF"/>
                </a:solidFill>
              </a:rPr>
              <a:t>WS-CDL</a:t>
            </a:r>
          </a:p>
          <a:p>
            <a:pPr algn="ctr"/>
            <a:r>
              <a:rPr lang="en-GB" sz="1200">
                <a:solidFill>
                  <a:srgbClr val="0000FF"/>
                </a:solidFill>
              </a:rPr>
              <a:t>              XML</a:t>
            </a:r>
            <a:endParaRPr lang="es-ES" sz="1200">
              <a:solidFill>
                <a:srgbClr val="0000FF"/>
              </a:solidFill>
            </a:endParaRPr>
          </a:p>
        </p:txBody>
      </p:sp>
      <p:sp>
        <p:nvSpPr>
          <p:cNvPr id="16" name="Rectangle 92"/>
          <p:cNvSpPr>
            <a:spLocks noChangeAspect="1" noChangeArrowheads="1"/>
          </p:cNvSpPr>
          <p:nvPr/>
        </p:nvSpPr>
        <p:spPr bwMode="auto">
          <a:xfrm>
            <a:off x="6540500" y="4298936"/>
            <a:ext cx="1858963" cy="8493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200">
                <a:solidFill>
                  <a:srgbClr val="00CC00"/>
                </a:solidFill>
              </a:rPr>
              <a:t>Orchestration Layer</a:t>
            </a:r>
          </a:p>
          <a:p>
            <a:pPr algn="ctr"/>
            <a:r>
              <a:rPr lang="en-GB" sz="2000" b="1">
                <a:solidFill>
                  <a:srgbClr val="00CC00"/>
                </a:solidFill>
              </a:rPr>
              <a:t>WS-BPEL</a:t>
            </a:r>
          </a:p>
          <a:p>
            <a:pPr algn="ctr"/>
            <a:r>
              <a:rPr lang="en-GB" sz="1200">
                <a:solidFill>
                  <a:srgbClr val="00CC00"/>
                </a:solidFill>
              </a:rPr>
              <a:t>              XML</a:t>
            </a:r>
            <a:endParaRPr lang="es-ES">
              <a:solidFill>
                <a:srgbClr val="00CC00"/>
              </a:solidFill>
            </a:endParaRPr>
          </a:p>
        </p:txBody>
      </p:sp>
      <p:sp>
        <p:nvSpPr>
          <p:cNvPr id="17" name="AutoShape 93"/>
          <p:cNvSpPr>
            <a:spLocks noChangeAspect="1" noChangeArrowheads="1"/>
          </p:cNvSpPr>
          <p:nvPr/>
        </p:nvSpPr>
        <p:spPr bwMode="auto">
          <a:xfrm>
            <a:off x="2700338" y="4618023"/>
            <a:ext cx="841375" cy="317500"/>
          </a:xfrm>
          <a:prstGeom prst="rightArrow">
            <a:avLst>
              <a:gd name="adj1" fmla="val 50000"/>
              <a:gd name="adj2" fmla="val 6625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s-ES"/>
          </a:p>
        </p:txBody>
      </p:sp>
      <p:sp>
        <p:nvSpPr>
          <p:cNvPr id="18" name="AutoShape 96"/>
          <p:cNvSpPr>
            <a:spLocks noChangeAspect="1" noChangeArrowheads="1"/>
          </p:cNvSpPr>
          <p:nvPr/>
        </p:nvSpPr>
        <p:spPr bwMode="auto">
          <a:xfrm rot="3211754">
            <a:off x="5716588" y="3727436"/>
            <a:ext cx="849312" cy="398462"/>
          </a:xfrm>
          <a:prstGeom prst="rightArrow">
            <a:avLst>
              <a:gd name="adj1" fmla="val 50000"/>
              <a:gd name="adj2" fmla="val 5328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800"/>
              <a:t>       </a:t>
            </a:r>
            <a:endParaRPr lang="es-ES"/>
          </a:p>
        </p:txBody>
      </p:sp>
      <p:sp>
        <p:nvSpPr>
          <p:cNvPr id="19" name="AutoShape 99"/>
          <p:cNvSpPr>
            <a:spLocks noChangeAspect="1" noChangeArrowheads="1"/>
          </p:cNvSpPr>
          <p:nvPr/>
        </p:nvSpPr>
        <p:spPr bwMode="auto">
          <a:xfrm>
            <a:off x="4945063" y="3873486"/>
            <a:ext cx="398462" cy="531812"/>
          </a:xfrm>
          <a:prstGeom prst="downArrow">
            <a:avLst>
              <a:gd name="adj1" fmla="val 50000"/>
              <a:gd name="adj2" fmla="val 3336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0" name="AutoShape 100"/>
          <p:cNvSpPr>
            <a:spLocks noChangeAspect="1" noChangeArrowheads="1"/>
          </p:cNvSpPr>
          <p:nvPr/>
        </p:nvSpPr>
        <p:spPr bwMode="auto">
          <a:xfrm>
            <a:off x="4414838" y="2492361"/>
            <a:ext cx="398462" cy="3175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1" name="Rectangle 102"/>
          <p:cNvSpPr>
            <a:spLocks noChangeAspect="1" noChangeArrowheads="1"/>
          </p:cNvSpPr>
          <p:nvPr/>
        </p:nvSpPr>
        <p:spPr bwMode="auto">
          <a:xfrm>
            <a:off x="3749675" y="1428736"/>
            <a:ext cx="1860550" cy="957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600" dirty="0"/>
              <a:t>     </a:t>
            </a:r>
            <a:r>
              <a:rPr lang="en-GB" sz="1600" b="1" dirty="0">
                <a:solidFill>
                  <a:srgbClr val="FF6600"/>
                </a:solidFill>
              </a:rPr>
              <a:t>Analysis </a:t>
            </a:r>
          </a:p>
          <a:p>
            <a:pPr algn="ctr"/>
            <a:endParaRPr lang="en-GB" sz="1200" dirty="0">
              <a:solidFill>
                <a:srgbClr val="FF6600"/>
              </a:solidFill>
            </a:endParaRPr>
          </a:p>
          <a:p>
            <a:pPr algn="ctr"/>
            <a:r>
              <a:rPr lang="en-GB" sz="2200" b="1" dirty="0">
                <a:solidFill>
                  <a:srgbClr val="FF6600"/>
                </a:solidFill>
              </a:rPr>
              <a:t>   KAOS</a:t>
            </a:r>
          </a:p>
          <a:p>
            <a:pPr algn="ctr"/>
            <a:endParaRPr lang="es-ES" dirty="0"/>
          </a:p>
        </p:txBody>
      </p:sp>
      <p:sp>
        <p:nvSpPr>
          <p:cNvPr id="22" name="AutoShape 103"/>
          <p:cNvSpPr>
            <a:spLocks noChangeAspect="1" noChangeArrowheads="1"/>
          </p:cNvSpPr>
          <p:nvPr/>
        </p:nvSpPr>
        <p:spPr bwMode="auto">
          <a:xfrm>
            <a:off x="3786182" y="1428736"/>
            <a:ext cx="398463" cy="212725"/>
          </a:xfrm>
          <a:prstGeom prst="octagon">
            <a:avLst>
              <a:gd name="adj" fmla="val 29287"/>
            </a:avLst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Rectangle 104"/>
          <p:cNvSpPr>
            <a:spLocks noChangeAspect="1" noChangeArrowheads="1"/>
          </p:cNvSpPr>
          <p:nvPr/>
        </p:nvSpPr>
        <p:spPr bwMode="auto">
          <a:xfrm>
            <a:off x="3779838" y="2903523"/>
            <a:ext cx="1860550" cy="850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400">
                <a:solidFill>
                  <a:srgbClr val="990099"/>
                </a:solidFill>
              </a:rPr>
              <a:t>Design</a:t>
            </a:r>
          </a:p>
          <a:p>
            <a:pPr algn="ctr"/>
            <a:r>
              <a:rPr lang="en-GB" sz="1000">
                <a:solidFill>
                  <a:srgbClr val="990099"/>
                </a:solidFill>
              </a:rPr>
              <a:t>Sequence Diagrams</a:t>
            </a:r>
          </a:p>
          <a:p>
            <a:pPr algn="ctr"/>
            <a:r>
              <a:rPr lang="en-GB" b="1">
                <a:solidFill>
                  <a:srgbClr val="990099"/>
                </a:solidFill>
              </a:rPr>
              <a:t>RT-UML</a:t>
            </a:r>
          </a:p>
          <a:p>
            <a:pPr algn="ctr"/>
            <a:r>
              <a:rPr lang="en-GB" sz="1200">
                <a:solidFill>
                  <a:srgbClr val="990099"/>
                </a:solidFill>
              </a:rPr>
              <a:t>  </a:t>
            </a:r>
            <a:r>
              <a:rPr lang="en-GB" sz="800">
                <a:solidFill>
                  <a:srgbClr val="990099"/>
                </a:solidFill>
              </a:rPr>
              <a:t>XMI</a:t>
            </a:r>
            <a:endParaRPr lang="es-ES" sz="800">
              <a:solidFill>
                <a:srgbClr val="990099"/>
              </a:solidFill>
            </a:endParaRPr>
          </a:p>
        </p:txBody>
      </p:sp>
      <p:grpSp>
        <p:nvGrpSpPr>
          <p:cNvPr id="5" name="Group 106"/>
          <p:cNvGrpSpPr>
            <a:grpSpLocks noChangeAspect="1"/>
          </p:cNvGrpSpPr>
          <p:nvPr/>
        </p:nvGrpSpPr>
        <p:grpSpPr bwMode="auto">
          <a:xfrm>
            <a:off x="1271588" y="5343511"/>
            <a:ext cx="1860550" cy="639762"/>
            <a:chOff x="1521" y="7894"/>
            <a:chExt cx="2520" cy="1083"/>
          </a:xfrm>
        </p:grpSpPr>
        <p:sp>
          <p:nvSpPr>
            <p:cNvPr id="25" name="Text Box 107"/>
            <p:cNvSpPr txBox="1">
              <a:spLocks noChangeAspect="1" noChangeArrowheads="1"/>
            </p:cNvSpPr>
            <p:nvPr/>
          </p:nvSpPr>
          <p:spPr bwMode="auto">
            <a:xfrm>
              <a:off x="1521" y="7897"/>
              <a:ext cx="2520" cy="10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GB" sz="1200" b="1">
                  <a:solidFill>
                    <a:srgbClr val="0000FF"/>
                  </a:solidFill>
                </a:rPr>
                <a:t>           Verification of Choreography Implementation</a:t>
              </a:r>
            </a:p>
            <a:p>
              <a:pPr algn="ctr"/>
              <a:endParaRPr lang="es-ES"/>
            </a:p>
          </p:txBody>
        </p:sp>
        <p:sp>
          <p:nvSpPr>
            <p:cNvPr id="26" name="AutoShape 108"/>
            <p:cNvSpPr>
              <a:spLocks noChangeAspect="1" noChangeArrowheads="1"/>
            </p:cNvSpPr>
            <p:nvPr/>
          </p:nvSpPr>
          <p:spPr bwMode="auto">
            <a:xfrm>
              <a:off x="1521" y="7894"/>
              <a:ext cx="687" cy="36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s-ES" sz="1200" b="1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27" name="Line 109"/>
          <p:cNvSpPr>
            <a:spLocks noChangeAspect="1" noChangeShapeType="1"/>
          </p:cNvSpPr>
          <p:nvPr/>
        </p:nvSpPr>
        <p:spPr bwMode="auto">
          <a:xfrm flipV="1">
            <a:off x="2730500" y="4919648"/>
            <a:ext cx="266700" cy="425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8" name="Text Box 111"/>
          <p:cNvSpPr txBox="1">
            <a:spLocks noChangeAspect="1" noChangeArrowheads="1"/>
          </p:cNvSpPr>
          <p:nvPr/>
        </p:nvSpPr>
        <p:spPr bwMode="auto">
          <a:xfrm>
            <a:off x="6273800" y="5254611"/>
            <a:ext cx="2259013" cy="6381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400">
                <a:solidFill>
                  <a:srgbClr val="00CC00"/>
                </a:solidFill>
              </a:rPr>
              <a:t>            Verification of      </a:t>
            </a:r>
          </a:p>
          <a:p>
            <a:pPr algn="ctr"/>
            <a:r>
              <a:rPr lang="en-GB" sz="1400">
                <a:solidFill>
                  <a:srgbClr val="00CC00"/>
                </a:solidFill>
              </a:rPr>
              <a:t>         Orchestration     </a:t>
            </a:r>
          </a:p>
          <a:p>
            <a:pPr algn="ctr"/>
            <a:r>
              <a:rPr lang="en-GB" sz="1400">
                <a:solidFill>
                  <a:srgbClr val="00CC00"/>
                </a:solidFill>
              </a:rPr>
              <a:t>         Implementation</a:t>
            </a:r>
            <a:endParaRPr lang="es-ES">
              <a:solidFill>
                <a:srgbClr val="00CC00"/>
              </a:solidFill>
            </a:endParaRPr>
          </a:p>
        </p:txBody>
      </p:sp>
      <p:sp>
        <p:nvSpPr>
          <p:cNvPr id="29" name="AutoShape 112"/>
          <p:cNvSpPr>
            <a:spLocks noChangeAspect="1" noChangeArrowheads="1"/>
          </p:cNvSpPr>
          <p:nvPr/>
        </p:nvSpPr>
        <p:spPr bwMode="auto">
          <a:xfrm>
            <a:off x="6273800" y="5253023"/>
            <a:ext cx="615950" cy="212725"/>
          </a:xfrm>
          <a:prstGeom prst="octagon">
            <a:avLst>
              <a:gd name="adj" fmla="val 29287"/>
            </a:avLst>
          </a:prstGeom>
          <a:solidFill>
            <a:srgbClr val="00CC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0" name="AutoShape 113"/>
          <p:cNvSpPr>
            <a:spLocks noChangeAspect="1" noChangeArrowheads="1"/>
          </p:cNvSpPr>
          <p:nvPr/>
        </p:nvSpPr>
        <p:spPr bwMode="auto">
          <a:xfrm>
            <a:off x="5476875" y="4618023"/>
            <a:ext cx="930275" cy="317500"/>
          </a:xfrm>
          <a:prstGeom prst="leftArrow">
            <a:avLst>
              <a:gd name="adj1" fmla="val 50000"/>
              <a:gd name="adj2" fmla="val 7325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800"/>
              <a:t>   </a:t>
            </a:r>
            <a:endParaRPr lang="es-ES"/>
          </a:p>
        </p:txBody>
      </p:sp>
      <p:sp>
        <p:nvSpPr>
          <p:cNvPr id="31" name="Line 114"/>
          <p:cNvSpPr>
            <a:spLocks noChangeAspect="1" noChangeShapeType="1"/>
          </p:cNvSpPr>
          <p:nvPr/>
        </p:nvSpPr>
        <p:spPr bwMode="auto">
          <a:xfrm flipH="1" flipV="1">
            <a:off x="6142038" y="4935523"/>
            <a:ext cx="265112" cy="319088"/>
          </a:xfrm>
          <a:prstGeom prst="line">
            <a:avLst/>
          </a:prstGeom>
          <a:noFill/>
          <a:ln w="12700">
            <a:solidFill>
              <a:srgbClr val="00FF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32" name="AutoShape 115"/>
          <p:cNvSpPr>
            <a:spLocks noChangeAspect="1" noChangeArrowheads="1"/>
          </p:cNvSpPr>
          <p:nvPr/>
        </p:nvSpPr>
        <p:spPr bwMode="auto">
          <a:xfrm>
            <a:off x="3779838" y="2903523"/>
            <a:ext cx="398462" cy="212725"/>
          </a:xfrm>
          <a:prstGeom prst="octagon">
            <a:avLst>
              <a:gd name="adj" fmla="val 29287"/>
            </a:avLst>
          </a:prstGeom>
          <a:solidFill>
            <a:srgbClr val="9900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solidFill>
                  <a:schemeClr val="bg1"/>
                </a:solidFill>
              </a:rPr>
              <a:t>2</a:t>
            </a:r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36" name="35 Elipse"/>
          <p:cNvSpPr/>
          <p:nvPr/>
        </p:nvSpPr>
        <p:spPr>
          <a:xfrm>
            <a:off x="2643174" y="4357694"/>
            <a:ext cx="928694" cy="928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1 Título"/>
          <p:cNvSpPr>
            <a:spLocks noGrp="1"/>
          </p:cNvSpPr>
          <p:nvPr>
            <p:ph type="title"/>
          </p:nvPr>
        </p:nvSpPr>
        <p:spPr>
          <a:xfrm>
            <a:off x="457200" y="21429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Translation of WS-CDL documents</a:t>
            </a:r>
            <a:br>
              <a:rPr lang="en-US" dirty="0" smtClean="0"/>
            </a:br>
            <a:r>
              <a:rPr lang="en-US" dirty="0" smtClean="0"/>
              <a:t>      into Timed </a:t>
            </a:r>
            <a:r>
              <a:rPr lang="en-US" dirty="0" smtClean="0"/>
              <a:t>Automata*</a:t>
            </a:r>
            <a:endParaRPr lang="en-US" dirty="0"/>
          </a:p>
        </p:txBody>
      </p:sp>
      <p:pic>
        <p:nvPicPr>
          <p:cNvPr id="33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500034" y="6286520"/>
            <a:ext cx="8143900" cy="500066"/>
          </a:xfrm>
          <a:prstGeom prst="roundRect">
            <a:avLst>
              <a:gd name="adj" fmla="val 21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1700" b="1" dirty="0" smtClean="0"/>
              <a:t>* Validation </a:t>
            </a:r>
            <a:r>
              <a:rPr lang="en-US" sz="1700" b="1" dirty="0" smtClean="0"/>
              <a:t>and Verification of Web Services Choreographies by Using Timed </a:t>
            </a:r>
            <a:r>
              <a:rPr lang="en-US" sz="1700" b="1" dirty="0" smtClean="0"/>
              <a:t>Automata</a:t>
            </a:r>
          </a:p>
          <a:p>
            <a:pPr>
              <a:lnSpc>
                <a:spcPct val="90000"/>
              </a:lnSpc>
            </a:pPr>
            <a:r>
              <a:rPr lang="en-US" sz="1700" b="1" dirty="0" smtClean="0"/>
              <a:t>   (2011)</a:t>
            </a:r>
            <a:r>
              <a:rPr lang="en-US" sz="1700" dirty="0" smtClean="0"/>
              <a:t>, in  </a:t>
            </a:r>
            <a:r>
              <a:rPr lang="en-US" sz="1700" i="1" dirty="0" smtClean="0"/>
              <a:t>Journal of Logic and Algebraic Programming.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Translation of WS-CDL documents</a:t>
            </a:r>
            <a:br>
              <a:rPr lang="en-US" dirty="0" smtClean="0"/>
            </a:br>
            <a:r>
              <a:rPr lang="en-US" dirty="0" smtClean="0"/>
              <a:t>      into Timed Automata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500174"/>
            <a:ext cx="7643835" cy="5285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26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Translation of WS-CDL documents</a:t>
            </a:r>
            <a:br>
              <a:rPr lang="en-US" dirty="0" smtClean="0"/>
            </a:br>
            <a:r>
              <a:rPr lang="en-US" dirty="0" smtClean="0"/>
              <a:t>      into Timed Automata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0456" y="1462509"/>
            <a:ext cx="7376320" cy="496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27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2017" y="1643050"/>
            <a:ext cx="7853387" cy="51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Translation of WS-CDL documents</a:t>
            </a:r>
            <a:br>
              <a:rPr lang="en-US" dirty="0" smtClean="0"/>
            </a:br>
            <a:r>
              <a:rPr lang="en-US" dirty="0" smtClean="0"/>
              <a:t>      into Timed Automata</a:t>
            </a:r>
            <a:endParaRPr lang="en-US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28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Dec</a:t>
            </a:r>
            <a:r>
              <a:rPr lang="es-ES" dirty="0" smtClean="0"/>
              <a:t>, 2011 (Albacete)</a:t>
            </a:r>
            <a:endParaRPr lang="es-E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0"/>
            <a:ext cx="85725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Translation of WS-CDL documents</a:t>
            </a:r>
            <a:br>
              <a:rPr lang="en-US" dirty="0" smtClean="0"/>
            </a:br>
            <a:r>
              <a:rPr lang="en-US" dirty="0" smtClean="0"/>
              <a:t>      into Timed Automata</a:t>
            </a:r>
            <a:endParaRPr lang="en-US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29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Extension of the development of the </a:t>
            </a:r>
            <a:r>
              <a:rPr lang="en-US" b="1" dirty="0" smtClean="0"/>
              <a:t>Correct-WS methodology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Improvement of the </a:t>
            </a:r>
            <a:r>
              <a:rPr lang="en-US" b="1" dirty="0" smtClean="0"/>
              <a:t>WST tool</a:t>
            </a:r>
            <a:r>
              <a:rPr lang="en-US" dirty="0" smtClean="0"/>
              <a:t>.</a:t>
            </a:r>
          </a:p>
          <a:p>
            <a:pPr algn="just"/>
            <a:r>
              <a:rPr lang="en-US" b="1" dirty="0" smtClean="0"/>
              <a:t>C-O Diagrams</a:t>
            </a:r>
            <a:r>
              <a:rPr lang="en-US" dirty="0" smtClean="0"/>
              <a:t> for the specification of </a:t>
            </a:r>
            <a:r>
              <a:rPr lang="en-US" b="1" dirty="0" smtClean="0"/>
              <a:t>e-contracts</a:t>
            </a:r>
            <a:r>
              <a:rPr lang="en-US" dirty="0" smtClean="0"/>
              <a:t> with time constraints</a:t>
            </a:r>
          </a:p>
          <a:p>
            <a:pPr algn="just"/>
            <a:r>
              <a:rPr lang="en-US" dirty="0" smtClean="0"/>
              <a:t>C-O Diagrams: Formal </a:t>
            </a:r>
            <a:r>
              <a:rPr lang="en-US" b="1" dirty="0" smtClean="0"/>
              <a:t>syntax</a:t>
            </a:r>
            <a:r>
              <a:rPr lang="en-US" dirty="0" smtClean="0"/>
              <a:t>, </a:t>
            </a:r>
            <a:r>
              <a:rPr lang="en-US" b="1" dirty="0" smtClean="0"/>
              <a:t>semantics</a:t>
            </a:r>
            <a:r>
              <a:rPr lang="en-US" dirty="0" smtClean="0"/>
              <a:t>, </a:t>
            </a:r>
            <a:r>
              <a:rPr lang="en-US" b="1" dirty="0" smtClean="0"/>
              <a:t>satisfaction rules</a:t>
            </a:r>
            <a:r>
              <a:rPr lang="en-US" dirty="0" smtClean="0"/>
              <a:t> and </a:t>
            </a:r>
            <a:r>
              <a:rPr lang="en-US" b="1" dirty="0" smtClean="0"/>
              <a:t>translation function</a:t>
            </a:r>
            <a:r>
              <a:rPr lang="en-US" dirty="0" smtClean="0"/>
              <a:t> to </a:t>
            </a:r>
            <a:r>
              <a:rPr lang="en-US" b="1" dirty="0" smtClean="0"/>
              <a:t>CL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3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428736"/>
            <a:ext cx="7000924" cy="5348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Translation of WS-CDL documents</a:t>
            </a:r>
            <a:br>
              <a:rPr lang="en-US" dirty="0" smtClean="0"/>
            </a:br>
            <a:r>
              <a:rPr lang="en-US" dirty="0" smtClean="0"/>
              <a:t>      into Timed Automata</a:t>
            </a:r>
            <a:endParaRPr lang="en-US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30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Web </a:t>
            </a:r>
            <a:r>
              <a:rPr lang="en-US" dirty="0" smtClean="0"/>
              <a:t>Services Translation Tool (WST</a:t>
            </a:r>
            <a:r>
              <a:rPr lang="en-US" dirty="0" smtClean="0"/>
              <a:t>)*</a:t>
            </a:r>
            <a:endParaRPr lang="en-US" dirty="0"/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29130"/>
          </a:xfrm>
        </p:spPr>
        <p:txBody>
          <a:bodyPr>
            <a:normAutofit/>
          </a:bodyPr>
          <a:lstStyle/>
          <a:p>
            <a:pPr algn="just"/>
            <a:r>
              <a:rPr lang="en-US" sz="2600" dirty="0" smtClean="0"/>
              <a:t>Integrated environment for:</a:t>
            </a:r>
          </a:p>
          <a:p>
            <a:pPr lvl="1" algn="just"/>
            <a:r>
              <a:rPr lang="en-US" sz="2400" dirty="0" smtClean="0"/>
              <a:t>The creation of </a:t>
            </a:r>
            <a:r>
              <a:rPr lang="en-US" sz="2400" b="1" dirty="0" smtClean="0"/>
              <a:t>UML 2.0 sequence diagrams</a:t>
            </a:r>
            <a:r>
              <a:rPr lang="en-US" sz="2400" dirty="0" smtClean="0"/>
              <a:t>.</a:t>
            </a:r>
          </a:p>
          <a:p>
            <a:pPr lvl="1" algn="just"/>
            <a:r>
              <a:rPr lang="en-US" sz="2400" dirty="0" smtClean="0"/>
              <a:t>The translation of the </a:t>
            </a:r>
            <a:r>
              <a:rPr lang="en-US" sz="2400" b="1" dirty="0" smtClean="0"/>
              <a:t>sequence diagrams</a:t>
            </a:r>
            <a:r>
              <a:rPr lang="en-US" sz="2400" dirty="0" smtClean="0"/>
              <a:t> into </a:t>
            </a:r>
            <a:r>
              <a:rPr lang="en-US" sz="2400" b="1" dirty="0" smtClean="0"/>
              <a:t>WS-CDL documents</a:t>
            </a:r>
            <a:r>
              <a:rPr lang="en-US" sz="2400" dirty="0" smtClean="0"/>
              <a:t>.</a:t>
            </a:r>
          </a:p>
          <a:p>
            <a:pPr lvl="1" algn="just"/>
            <a:r>
              <a:rPr lang="en-US" sz="2400" dirty="0" smtClean="0"/>
              <a:t>The translation of </a:t>
            </a:r>
            <a:r>
              <a:rPr lang="en-US" sz="2400" b="1" dirty="0" smtClean="0"/>
              <a:t>WS-CDL</a:t>
            </a:r>
            <a:r>
              <a:rPr lang="en-US" sz="2400" dirty="0" smtClean="0"/>
              <a:t> documents into </a:t>
            </a:r>
            <a:r>
              <a:rPr lang="en-US" sz="2400" b="1" dirty="0" smtClean="0"/>
              <a:t>Timed Automata</a:t>
            </a:r>
            <a:r>
              <a:rPr lang="en-US" sz="2400" dirty="0" smtClean="0"/>
              <a:t>.</a:t>
            </a:r>
          </a:p>
          <a:p>
            <a:pPr algn="just"/>
            <a:r>
              <a:rPr lang="en-US" sz="2600" b="1" dirty="0" smtClean="0"/>
              <a:t>XSLT Stylesheets</a:t>
            </a:r>
            <a:r>
              <a:rPr lang="en-US" sz="2600" dirty="0" smtClean="0"/>
              <a:t> are used to do the transformations between the different </a:t>
            </a:r>
            <a:r>
              <a:rPr lang="en-US" sz="2600" b="1" dirty="0" smtClean="0"/>
              <a:t>XML documents</a:t>
            </a:r>
            <a:r>
              <a:rPr lang="en-US" sz="2600" dirty="0" smtClean="0"/>
              <a:t>.</a:t>
            </a:r>
          </a:p>
          <a:p>
            <a:pPr algn="just"/>
            <a:r>
              <a:rPr lang="en-US" sz="2600" dirty="0" smtClean="0"/>
              <a:t>The resulting </a:t>
            </a:r>
            <a:r>
              <a:rPr lang="en-US" sz="2600" b="1" dirty="0" smtClean="0"/>
              <a:t>Timed Automata</a:t>
            </a:r>
            <a:r>
              <a:rPr lang="en-US" sz="2600" dirty="0" smtClean="0"/>
              <a:t> description is supported by the </a:t>
            </a:r>
            <a:r>
              <a:rPr lang="en-US" sz="2600" b="1" dirty="0" smtClean="0"/>
              <a:t>UPPAAL Tool</a:t>
            </a:r>
            <a:r>
              <a:rPr lang="en-US" sz="2600" dirty="0" smtClean="0"/>
              <a:t> (Validation and Verification</a:t>
            </a:r>
            <a:r>
              <a:rPr lang="en-US" sz="2600" dirty="0" smtClean="0"/>
              <a:t>).</a:t>
            </a:r>
            <a:endParaRPr lang="en-US" sz="2600" dirty="0" smtClean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500034" y="6286520"/>
            <a:ext cx="8143900" cy="500066"/>
          </a:xfrm>
          <a:prstGeom prst="roundRect">
            <a:avLst>
              <a:gd name="adj" fmla="val 21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1700" b="1" dirty="0" smtClean="0"/>
              <a:t>*WST</a:t>
            </a:r>
            <a:r>
              <a:rPr lang="en-US" sz="1700" b="1" dirty="0" smtClean="0"/>
              <a:t>: A Tool Supporting Timed Composite Web Services </a:t>
            </a:r>
            <a:r>
              <a:rPr lang="en-US" sz="1700" b="1" dirty="0" smtClean="0"/>
              <a:t>Model Transformation (2010)</a:t>
            </a:r>
            <a:r>
              <a:rPr lang="en-US" sz="1700" dirty="0" smtClean="0"/>
              <a:t>, in </a:t>
            </a:r>
            <a:r>
              <a:rPr lang="en-US" sz="1700" i="1" dirty="0" smtClean="0"/>
              <a:t>SIMULATION: Transactions of the Society for Modeling and Simulation International.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UML 2.0 Sequence Diagram Editor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9774" y="1142984"/>
            <a:ext cx="7821316" cy="5225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32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XMI to WS-CDL Translator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140" y="1142984"/>
            <a:ext cx="7797388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33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WS-CDL to Timed Automata Translator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142985"/>
            <a:ext cx="7916889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34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Case Study: Internet Purchase Process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14882"/>
          </a:xfrm>
        </p:spPr>
        <p:txBody>
          <a:bodyPr>
            <a:normAutofit/>
          </a:bodyPr>
          <a:lstStyle/>
          <a:p>
            <a:pPr algn="just"/>
            <a:r>
              <a:rPr lang="en-US" sz="2600" dirty="0" smtClean="0"/>
              <a:t>Three participants involved: A </a:t>
            </a:r>
            <a:r>
              <a:rPr lang="en-US" sz="2600" b="1" dirty="0" smtClean="0"/>
              <a:t>client</a:t>
            </a:r>
            <a:r>
              <a:rPr lang="en-US" sz="2600" dirty="0" smtClean="0"/>
              <a:t>, a </a:t>
            </a:r>
            <a:r>
              <a:rPr lang="en-US" sz="2600" b="1" dirty="0" smtClean="0"/>
              <a:t>supplier</a:t>
            </a:r>
            <a:r>
              <a:rPr lang="en-US" sz="2600" dirty="0" smtClean="0"/>
              <a:t> and a </a:t>
            </a:r>
            <a:r>
              <a:rPr lang="en-US" sz="2600" b="1" dirty="0" smtClean="0"/>
              <a:t>deliverer</a:t>
            </a:r>
            <a:r>
              <a:rPr lang="en-US" sz="2600" dirty="0" smtClean="0"/>
              <a:t>.</a:t>
            </a:r>
          </a:p>
          <a:p>
            <a:pPr algn="just"/>
            <a:r>
              <a:rPr lang="en-US" sz="2600" b="1" dirty="0" smtClean="0"/>
              <a:t>Client</a:t>
            </a:r>
            <a:r>
              <a:rPr lang="en-US" sz="2600" dirty="0" smtClean="0"/>
              <a:t>: contacts the supplier (product information and payment data), </a:t>
            </a:r>
            <a:r>
              <a:rPr lang="en-US" sz="2600" b="1" dirty="0" smtClean="0"/>
              <a:t>48 hours</a:t>
            </a:r>
            <a:r>
              <a:rPr lang="en-US" sz="2600" dirty="0" smtClean="0"/>
              <a:t> to receive the product after payment, otherwise refund.</a:t>
            </a:r>
          </a:p>
          <a:p>
            <a:pPr algn="just"/>
            <a:r>
              <a:rPr lang="en-US" sz="2600" b="1" dirty="0" smtClean="0"/>
              <a:t>Supplier</a:t>
            </a:r>
            <a:r>
              <a:rPr lang="en-US" sz="2600" dirty="0" smtClean="0"/>
              <a:t>: receives the order and payment data, ack to the client (unless </a:t>
            </a:r>
            <a:r>
              <a:rPr lang="en-US" sz="2600" b="1" dirty="0" smtClean="0"/>
              <a:t>out of stock</a:t>
            </a:r>
            <a:r>
              <a:rPr lang="en-US" sz="2600" dirty="0" smtClean="0"/>
              <a:t>) and contacts a deliverer if </a:t>
            </a:r>
            <a:r>
              <a:rPr lang="en-US" sz="2600" b="1" dirty="0" smtClean="0"/>
              <a:t>correct payment</a:t>
            </a:r>
            <a:r>
              <a:rPr lang="en-US" sz="2600" dirty="0" smtClean="0"/>
              <a:t>.</a:t>
            </a:r>
          </a:p>
          <a:p>
            <a:pPr algn="just"/>
            <a:r>
              <a:rPr lang="en-US" sz="2600" b="1" dirty="0" smtClean="0"/>
              <a:t>Deliverer</a:t>
            </a:r>
            <a:r>
              <a:rPr lang="en-US" sz="2600" dirty="0" smtClean="0"/>
              <a:t>: picks up the order (with client information) and </a:t>
            </a:r>
            <a:r>
              <a:rPr lang="en-US" sz="2600" b="1" dirty="0" smtClean="0"/>
              <a:t>delivers</a:t>
            </a:r>
            <a:r>
              <a:rPr lang="en-US" sz="2600" dirty="0" smtClean="0"/>
              <a:t> the product to the client.</a:t>
            </a:r>
          </a:p>
          <a:p>
            <a:pPr algn="just"/>
            <a:endParaRPr lang="en-US" sz="2600" dirty="0" smtClean="0"/>
          </a:p>
          <a:p>
            <a:pPr lvl="1" algn="just"/>
            <a:endParaRPr lang="en-US" sz="2600" dirty="0" smtClean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35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071802" y="1071546"/>
            <a:ext cx="3429024" cy="785804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1" dirty="0" smtClean="0"/>
              <a:t>Analysis Phase</a:t>
            </a:r>
            <a:endParaRPr lang="en-US" sz="4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58" y="2000240"/>
            <a:ext cx="9050036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Internet Purchase Process</a:t>
            </a:r>
            <a:endParaRPr lang="en-US" dirty="0"/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36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-9664"/>
            <a:ext cx="7320147" cy="6867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37</a:t>
            </a:fld>
            <a:r>
              <a:rPr lang="es-ES" dirty="0" smtClean="0"/>
              <a:t>/85</a:t>
            </a:r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857232"/>
            <a:ext cx="6572296" cy="898901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3275110"/>
            <a:ext cx="6715172" cy="647072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406" y="4500570"/>
            <a:ext cx="9001188" cy="2303710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581401"/>
            <a:ext cx="8929750" cy="5705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38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556199"/>
            <a:ext cx="8715404" cy="5873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39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Dec</a:t>
            </a:r>
            <a:r>
              <a:rPr lang="es-ES" dirty="0" smtClean="0"/>
              <a:t>, 2011 (Albacete)</a:t>
            </a:r>
            <a:endParaRPr lang="es-E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285860"/>
            <a:ext cx="8586815" cy="3727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36"/>
          <p:cNvSpPr txBox="1">
            <a:spLocks noChangeAspect="1" noChangeArrowheads="1"/>
          </p:cNvSpPr>
          <p:nvPr/>
        </p:nvSpPr>
        <p:spPr bwMode="auto">
          <a:xfrm>
            <a:off x="2000232" y="1457315"/>
            <a:ext cx="1844675" cy="6143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49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s-ES" sz="3200" b="1" dirty="0">
                <a:latin typeface="Times New Roman" pitchFamily="18" charset="0"/>
              </a:rPr>
              <a:t>WS-CDL</a:t>
            </a:r>
            <a:endParaRPr lang="es-ES" sz="2000" b="1" dirty="0">
              <a:latin typeface="Times New Roman" pitchFamily="18" charset="0"/>
            </a:endParaRPr>
          </a:p>
        </p:txBody>
      </p:sp>
      <p:sp>
        <p:nvSpPr>
          <p:cNvPr id="15" name="Text Box 36"/>
          <p:cNvSpPr txBox="1">
            <a:spLocks noChangeAspect="1" noChangeArrowheads="1"/>
          </p:cNvSpPr>
          <p:nvPr/>
        </p:nvSpPr>
        <p:spPr bwMode="auto">
          <a:xfrm>
            <a:off x="6643702" y="928670"/>
            <a:ext cx="1714511" cy="4924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4925">
            <a:solidFill>
              <a:schemeClr val="accent4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s-ES" sz="2600" b="1" dirty="0" smtClean="0">
                <a:latin typeface="Times New Roman" pitchFamily="18" charset="0"/>
              </a:rPr>
              <a:t>WS-BPEL</a:t>
            </a:r>
            <a:endParaRPr lang="es-ES" sz="2600" b="1" dirty="0">
              <a:latin typeface="Times New Roman" pitchFamily="18" charset="0"/>
            </a:endParaRPr>
          </a:p>
        </p:txBody>
      </p:sp>
      <p:sp>
        <p:nvSpPr>
          <p:cNvPr id="16" name="Text Box 36"/>
          <p:cNvSpPr txBox="1">
            <a:spLocks noChangeAspect="1" noChangeArrowheads="1"/>
          </p:cNvSpPr>
          <p:nvPr/>
        </p:nvSpPr>
        <p:spPr bwMode="auto">
          <a:xfrm>
            <a:off x="6786578" y="2293615"/>
            <a:ext cx="1714511" cy="4924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4925">
            <a:solidFill>
              <a:schemeClr val="accent4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s-ES" sz="2600" b="1" dirty="0" smtClean="0">
                <a:latin typeface="Times New Roman" pitchFamily="18" charset="0"/>
              </a:rPr>
              <a:t>WS-BPEL</a:t>
            </a:r>
            <a:endParaRPr lang="es-ES" sz="2600" b="1" dirty="0">
              <a:latin typeface="Times New Roman" pitchFamily="18" charset="0"/>
            </a:endParaRPr>
          </a:p>
        </p:txBody>
      </p:sp>
      <p:sp>
        <p:nvSpPr>
          <p:cNvPr id="17" name="Text Box 36"/>
          <p:cNvSpPr txBox="1">
            <a:spLocks noChangeAspect="1" noChangeArrowheads="1"/>
          </p:cNvSpPr>
          <p:nvPr/>
        </p:nvSpPr>
        <p:spPr bwMode="auto">
          <a:xfrm>
            <a:off x="6786579" y="3579499"/>
            <a:ext cx="1714511" cy="4924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4925">
            <a:solidFill>
              <a:schemeClr val="accent4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s-ES" sz="2600" b="1" dirty="0" smtClean="0">
                <a:latin typeface="Times New Roman" pitchFamily="18" charset="0"/>
              </a:rPr>
              <a:t>WS-BPEL</a:t>
            </a:r>
            <a:endParaRPr lang="es-ES" sz="2600" b="1" dirty="0">
              <a:latin typeface="Times New Roman" pitchFamily="18" charset="0"/>
            </a:endParaRPr>
          </a:p>
        </p:txBody>
      </p:sp>
      <p:sp>
        <p:nvSpPr>
          <p:cNvPr id="18" name="Text Box 101"/>
          <p:cNvSpPr txBox="1">
            <a:spLocks noChangeArrowheads="1"/>
          </p:cNvSpPr>
          <p:nvPr/>
        </p:nvSpPr>
        <p:spPr bwMode="auto">
          <a:xfrm>
            <a:off x="124487" y="1428736"/>
            <a:ext cx="8948107" cy="800219"/>
          </a:xfrm>
          <a:prstGeom prst="rect">
            <a:avLst/>
          </a:prstGeom>
          <a:solidFill>
            <a:srgbClr val="FFCC00"/>
          </a:solidFill>
          <a:ln w="22225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GB" sz="2300" b="1" dirty="0" smtClean="0">
                <a:solidFill>
                  <a:srgbClr val="FF0000"/>
                </a:solidFill>
              </a:rPr>
              <a:t>Problem:</a:t>
            </a:r>
            <a:r>
              <a:rPr lang="en-GB" sz="2300" b="1" dirty="0" smtClean="0"/>
              <a:t> WS-languages for composition difficult to analyze in early phases of the development process.</a:t>
            </a:r>
            <a:endParaRPr lang="es-ES" sz="2300" b="1" dirty="0"/>
          </a:p>
        </p:txBody>
      </p:sp>
      <p:pic>
        <p:nvPicPr>
          <p:cNvPr id="19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2" name="Text Box 101"/>
          <p:cNvSpPr txBox="1">
            <a:spLocks noChangeArrowheads="1"/>
          </p:cNvSpPr>
          <p:nvPr/>
        </p:nvSpPr>
        <p:spPr bwMode="auto">
          <a:xfrm>
            <a:off x="124487" y="5026895"/>
            <a:ext cx="8948107" cy="830997"/>
          </a:xfrm>
          <a:prstGeom prst="rect">
            <a:avLst/>
          </a:prstGeom>
          <a:solidFill>
            <a:srgbClr val="FFCC00"/>
          </a:solidFill>
          <a:ln w="22225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GB" sz="2300" b="1" dirty="0" smtClean="0">
                <a:solidFill>
                  <a:srgbClr val="FF0000"/>
                </a:solidFill>
              </a:rPr>
              <a:t>Solution:</a:t>
            </a:r>
            <a:r>
              <a:rPr lang="en-GB" sz="2300" b="1" dirty="0" smtClean="0"/>
              <a:t> methodology for the generation and formal Verification of “correct” WS compositions, including time constraints.</a:t>
            </a:r>
            <a:endParaRPr lang="es-ES" sz="2300" b="1" dirty="0"/>
          </a:p>
        </p:txBody>
      </p:sp>
      <p:sp>
        <p:nvSpPr>
          <p:cNvPr id="13" name="1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4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7" grpId="0" animBg="1"/>
      <p:bldP spid="18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663" y="428604"/>
            <a:ext cx="9060369" cy="592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40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000240"/>
            <a:ext cx="8851884" cy="38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6143649"/>
            <a:ext cx="721042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12 Conector recto de flecha"/>
          <p:cNvCxnSpPr/>
          <p:nvPr/>
        </p:nvCxnSpPr>
        <p:spPr>
          <a:xfrm>
            <a:off x="1857356" y="5643578"/>
            <a:ext cx="571504" cy="500066"/>
          </a:xfrm>
          <a:prstGeom prst="straightConnector1">
            <a:avLst/>
          </a:prstGeom>
          <a:ln w="444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2571736" y="5643578"/>
            <a:ext cx="1643074" cy="41911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000" b="1" dirty="0" smtClean="0"/>
              <a:t>Satisfied</a:t>
            </a:r>
            <a:endParaRPr lang="en-US" sz="3000" dirty="0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357158" y="1071546"/>
            <a:ext cx="8501090" cy="785804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000" b="1" dirty="0" smtClean="0"/>
              <a:t>Verification of Choreography Implementation Phase</a:t>
            </a:r>
            <a:endParaRPr lang="en-US" sz="3000" dirty="0"/>
          </a:p>
        </p:txBody>
      </p:sp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Internet Purchase Process</a:t>
            </a:r>
            <a:endParaRPr lang="en-US" dirty="0"/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41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8849" y="6172224"/>
            <a:ext cx="59721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2000240"/>
            <a:ext cx="8851884" cy="38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357158" y="1071546"/>
            <a:ext cx="8501090" cy="785804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000" b="1" dirty="0" smtClean="0"/>
              <a:t>Verification of Choreography Implementation Phase</a:t>
            </a:r>
            <a:endParaRPr lang="en-US" sz="3000" dirty="0"/>
          </a:p>
        </p:txBody>
      </p:sp>
      <p:sp>
        <p:nvSpPr>
          <p:cNvPr id="16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Internet Purchase Process</a:t>
            </a:r>
            <a:endParaRPr lang="en-US" dirty="0"/>
          </a:p>
        </p:txBody>
      </p:sp>
      <p:cxnSp>
        <p:nvCxnSpPr>
          <p:cNvPr id="19" name="18 Conector recto de flecha"/>
          <p:cNvCxnSpPr/>
          <p:nvPr/>
        </p:nvCxnSpPr>
        <p:spPr>
          <a:xfrm rot="5400000">
            <a:off x="3071008" y="5857892"/>
            <a:ext cx="572298" cy="794"/>
          </a:xfrm>
          <a:prstGeom prst="straightConnector1">
            <a:avLst/>
          </a:prstGeom>
          <a:ln w="444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3500430" y="5643578"/>
            <a:ext cx="1643074" cy="41911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000" b="1" dirty="0" smtClean="0"/>
              <a:t>Satisfied</a:t>
            </a:r>
            <a:endParaRPr lang="en-US" sz="3000" dirty="0"/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42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6357958"/>
            <a:ext cx="74485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357158" y="1071546"/>
            <a:ext cx="8501090" cy="785804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000" b="1" dirty="0" smtClean="0"/>
              <a:t>Verification of Choreography Implementation Phase</a:t>
            </a:r>
            <a:endParaRPr lang="en-US" sz="3000" dirty="0"/>
          </a:p>
        </p:txBody>
      </p:sp>
      <p:sp>
        <p:nvSpPr>
          <p:cNvPr id="29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Internet Purchase Process</a:t>
            </a:r>
            <a:endParaRPr lang="en-US" dirty="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2000240"/>
            <a:ext cx="8851884" cy="38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1" name="30 Conector recto de flecha"/>
          <p:cNvCxnSpPr/>
          <p:nvPr/>
        </p:nvCxnSpPr>
        <p:spPr>
          <a:xfrm rot="5400000">
            <a:off x="4428330" y="6000768"/>
            <a:ext cx="715174" cy="794"/>
          </a:xfrm>
          <a:prstGeom prst="straightConnector1">
            <a:avLst/>
          </a:prstGeom>
          <a:ln w="444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3000364" y="5786454"/>
            <a:ext cx="1643074" cy="41911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000" b="1" dirty="0" smtClean="0"/>
              <a:t>Satisfied</a:t>
            </a:r>
            <a:endParaRPr lang="en-US" sz="3000" dirty="0"/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9283" y="6191274"/>
            <a:ext cx="578167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57158" y="1071546"/>
            <a:ext cx="8501090" cy="785804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000" b="1" dirty="0" smtClean="0"/>
              <a:t>Verification of Choreography Implementation Phase</a:t>
            </a:r>
            <a:endParaRPr lang="en-US" sz="3000" dirty="0"/>
          </a:p>
        </p:txBody>
      </p:sp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Internet Purchase Process</a:t>
            </a:r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2000240"/>
            <a:ext cx="8851884" cy="38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17 Conector recto de flecha"/>
          <p:cNvCxnSpPr/>
          <p:nvPr/>
        </p:nvCxnSpPr>
        <p:spPr>
          <a:xfrm rot="10800000" flipV="1">
            <a:off x="5357818" y="5500702"/>
            <a:ext cx="785818" cy="642942"/>
          </a:xfrm>
          <a:prstGeom prst="straightConnector1">
            <a:avLst/>
          </a:prstGeom>
          <a:ln w="444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6215074" y="5715016"/>
            <a:ext cx="1643074" cy="41911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000" b="1" dirty="0" smtClean="0"/>
              <a:t>Satisfied</a:t>
            </a:r>
            <a:endParaRPr lang="en-US" sz="3000" dirty="0"/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44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6388" y="6191274"/>
            <a:ext cx="59912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357158" y="1071546"/>
            <a:ext cx="8501090" cy="785804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000" b="1" dirty="0" smtClean="0"/>
              <a:t>Verification of Choreography Implementation Phase</a:t>
            </a:r>
            <a:endParaRPr lang="en-US" sz="3000" dirty="0"/>
          </a:p>
        </p:txBody>
      </p:sp>
      <p:sp>
        <p:nvSpPr>
          <p:cNvPr id="16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Internet Purchase Process</a:t>
            </a:r>
            <a:endParaRPr lang="en-US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2000240"/>
            <a:ext cx="8851884" cy="38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4786314" y="5643578"/>
            <a:ext cx="2286016" cy="41911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000" b="1" dirty="0" smtClean="0">
                <a:solidFill>
                  <a:srgbClr val="C00000"/>
                </a:solidFill>
              </a:rPr>
              <a:t>Not Satisfied</a:t>
            </a:r>
            <a:endParaRPr lang="en-US" sz="3000" dirty="0">
              <a:solidFill>
                <a:srgbClr val="C00000"/>
              </a:solidFill>
            </a:endParaRPr>
          </a:p>
        </p:txBody>
      </p:sp>
      <p:cxnSp>
        <p:nvCxnSpPr>
          <p:cNvPr id="20" name="19 Conector recto de flecha"/>
          <p:cNvCxnSpPr/>
          <p:nvPr/>
        </p:nvCxnSpPr>
        <p:spPr>
          <a:xfrm rot="5400000">
            <a:off x="7072330" y="5429264"/>
            <a:ext cx="785818" cy="642942"/>
          </a:xfrm>
          <a:prstGeom prst="straightConnector1">
            <a:avLst/>
          </a:prstGeom>
          <a:ln w="444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45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357158" y="1071546"/>
            <a:ext cx="8501090" cy="785804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000" b="1" dirty="0" smtClean="0"/>
              <a:t>Verification of Choreography Implementation Phase</a:t>
            </a:r>
            <a:endParaRPr lang="en-US" sz="3000" dirty="0"/>
          </a:p>
        </p:txBody>
      </p:sp>
      <p:sp>
        <p:nvSpPr>
          <p:cNvPr id="16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Internet Purchase Process</a:t>
            </a:r>
            <a:endParaRPr lang="en-US" dirty="0"/>
          </a:p>
        </p:txBody>
      </p:sp>
      <p:sp>
        <p:nvSpPr>
          <p:cNvPr id="9" name="2 Marcador de contenido"/>
          <p:cNvSpPr>
            <a:spLocks noGrp="1"/>
          </p:cNvSpPr>
          <p:nvPr>
            <p:ph idx="1"/>
          </p:nvPr>
        </p:nvSpPr>
        <p:spPr>
          <a:xfrm>
            <a:off x="457200" y="1885952"/>
            <a:ext cx="8229600" cy="4257692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 smtClean="0"/>
              <a:t>Error</a:t>
            </a:r>
            <a:r>
              <a:rPr lang="en-US" sz="2800" dirty="0" smtClean="0"/>
              <a:t> in the design has been found</a:t>
            </a:r>
            <a:r>
              <a:rPr lang="en-US" sz="2800" b="1" dirty="0" smtClean="0"/>
              <a:t> -&gt;</a:t>
            </a:r>
            <a:r>
              <a:rPr lang="en-US" sz="2800" dirty="0" smtClean="0"/>
              <a:t> Back to </a:t>
            </a:r>
            <a:r>
              <a:rPr lang="en-US" sz="2800" b="1" dirty="0" smtClean="0"/>
              <a:t>design phase</a:t>
            </a:r>
            <a:r>
              <a:rPr lang="en-US" sz="2800" dirty="0" smtClean="0"/>
              <a:t> to solve the problem.</a:t>
            </a:r>
          </a:p>
          <a:p>
            <a:pPr algn="just"/>
            <a:r>
              <a:rPr lang="en-US" sz="2800" b="1" dirty="0" smtClean="0"/>
              <a:t>Solution</a:t>
            </a:r>
            <a:r>
              <a:rPr lang="en-US" sz="2800" dirty="0" smtClean="0"/>
              <a:t>: </a:t>
            </a:r>
            <a:r>
              <a:rPr lang="en-US" sz="2800" i="1" dirty="0" smtClean="0"/>
              <a:t>loop-</a:t>
            </a:r>
            <a:r>
              <a:rPr lang="en-US" sz="2800" i="1" dirty="0" err="1" smtClean="0"/>
              <a:t>labelled</a:t>
            </a:r>
            <a:r>
              <a:rPr lang="en-US" sz="2800" dirty="0" smtClean="0"/>
              <a:t> frame wrapping all the payment process (</a:t>
            </a:r>
            <a:r>
              <a:rPr lang="en-US" sz="2800" b="1" dirty="0" smtClean="0"/>
              <a:t>repetition</a:t>
            </a:r>
            <a:r>
              <a:rPr lang="en-US" sz="2800" dirty="0" smtClean="0"/>
              <a:t> until correct payment).</a:t>
            </a:r>
          </a:p>
          <a:p>
            <a:pPr algn="just"/>
            <a:r>
              <a:rPr lang="en-US" sz="2800" dirty="0" smtClean="0"/>
              <a:t>Translations and verification of properties are </a:t>
            </a:r>
            <a:r>
              <a:rPr lang="en-US" sz="2800" b="1" dirty="0" smtClean="0"/>
              <a:t>performed again</a:t>
            </a:r>
            <a:r>
              <a:rPr lang="en-US" sz="2800" dirty="0" smtClean="0"/>
              <a:t> after the modification of the diagram.</a:t>
            </a:r>
          </a:p>
          <a:p>
            <a:pPr algn="just"/>
            <a:r>
              <a:rPr lang="en-US" sz="2800" dirty="0" smtClean="0"/>
              <a:t>All properties are </a:t>
            </a:r>
            <a:r>
              <a:rPr lang="en-US" sz="2800" b="1" dirty="0" smtClean="0"/>
              <a:t>satisfied</a:t>
            </a:r>
            <a:r>
              <a:rPr lang="en-US" sz="2800" dirty="0" smtClean="0"/>
              <a:t> -&gt; System </a:t>
            </a:r>
            <a:r>
              <a:rPr lang="en-US" sz="2800" b="1" dirty="0" smtClean="0"/>
              <a:t>“correct”</a:t>
            </a:r>
            <a:r>
              <a:rPr lang="en-US" sz="2800" dirty="0" smtClean="0"/>
              <a:t> with respect to the properties verified.</a:t>
            </a:r>
          </a:p>
          <a:p>
            <a:pPr algn="just"/>
            <a:endParaRPr lang="en-US" sz="2800" dirty="0" smtClean="0"/>
          </a:p>
          <a:p>
            <a:pPr algn="just"/>
            <a:endParaRPr lang="en-US" sz="2800" dirty="0" smtClean="0"/>
          </a:p>
          <a:p>
            <a:pPr algn="just"/>
            <a:endParaRPr lang="en-US" sz="2800" dirty="0" smtClean="0"/>
          </a:p>
          <a:p>
            <a:pPr algn="just"/>
            <a:endParaRPr lang="en-US" sz="2800" dirty="0" smtClean="0"/>
          </a:p>
          <a:p>
            <a:pPr algn="just"/>
            <a:endParaRPr lang="en-US" sz="2800" dirty="0" smtClean="0"/>
          </a:p>
          <a:p>
            <a:pPr algn="just"/>
            <a:endParaRPr lang="en-US" sz="2800" dirty="0" smtClean="0"/>
          </a:p>
          <a:p>
            <a:pPr lvl="1" algn="just"/>
            <a:endParaRPr lang="en-US" dirty="0" smtClean="0"/>
          </a:p>
        </p:txBody>
      </p:sp>
      <p:sp>
        <p:nvSpPr>
          <p:cNvPr id="10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s-ES" dirty="0" err="1" smtClean="0"/>
              <a:t>Dec</a:t>
            </a:r>
            <a:r>
              <a:rPr lang="es-ES" dirty="0" smtClean="0"/>
              <a:t>, 2011 (Albacete)</a:t>
            </a:r>
            <a:endParaRPr lang="es-ES" dirty="0"/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46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-9664"/>
            <a:ext cx="7320147" cy="6867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571472" y="1357298"/>
            <a:ext cx="7786742" cy="3643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6 Conector recto"/>
          <p:cNvCxnSpPr/>
          <p:nvPr/>
        </p:nvCxnSpPr>
        <p:spPr>
          <a:xfrm rot="5400000" flipH="1" flipV="1">
            <a:off x="4643438" y="1000108"/>
            <a:ext cx="428628" cy="2857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929190" y="714356"/>
            <a:ext cx="3929090" cy="41911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000" b="1" dirty="0" smtClean="0">
                <a:solidFill>
                  <a:srgbClr val="FF0000"/>
                </a:solidFill>
              </a:rPr>
              <a:t>Wrap in a “loop” frame</a:t>
            </a:r>
            <a:endParaRPr lang="en-US" sz="3000" dirty="0">
              <a:solidFill>
                <a:srgbClr val="FF0000"/>
              </a:solidFill>
            </a:endParaRPr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47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Phases of the Correct-WS Methodology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929222"/>
          </a:xfrm>
        </p:spPr>
        <p:txBody>
          <a:bodyPr>
            <a:noAutofit/>
          </a:bodyPr>
          <a:lstStyle/>
          <a:p>
            <a:pPr algn="just"/>
            <a:r>
              <a:rPr lang="en-US" sz="2800" dirty="0" smtClean="0"/>
              <a:t>Phases </a:t>
            </a:r>
            <a:r>
              <a:rPr lang="en-US" sz="2800" b="1" dirty="0" smtClean="0"/>
              <a:t>automated</a:t>
            </a:r>
            <a:r>
              <a:rPr lang="en-US" sz="2800" dirty="0" smtClean="0"/>
              <a:t> by the WST Tool:</a:t>
            </a:r>
          </a:p>
          <a:p>
            <a:pPr algn="just"/>
            <a:endParaRPr lang="en-US" sz="2800" dirty="0" smtClean="0"/>
          </a:p>
          <a:p>
            <a:pPr algn="just"/>
            <a:endParaRPr lang="en-US" sz="2800" dirty="0" smtClean="0"/>
          </a:p>
          <a:p>
            <a:pPr algn="just"/>
            <a:endParaRPr lang="en-US" sz="2800" dirty="0" smtClean="0"/>
          </a:p>
          <a:p>
            <a:pPr algn="just"/>
            <a:endParaRPr lang="en-US" sz="2800" dirty="0" smtClean="0"/>
          </a:p>
          <a:p>
            <a:pPr algn="just"/>
            <a:endParaRPr lang="en-US" sz="2800" dirty="0" smtClean="0"/>
          </a:p>
          <a:p>
            <a:pPr algn="just"/>
            <a:endParaRPr lang="en-US" sz="2600" b="1" dirty="0" smtClean="0"/>
          </a:p>
          <a:p>
            <a:pPr algn="just"/>
            <a:r>
              <a:rPr lang="en-US" sz="2600" b="1" dirty="0" smtClean="0"/>
              <a:t>KAOS editor</a:t>
            </a:r>
            <a:r>
              <a:rPr lang="en-US" sz="2600" dirty="0" smtClean="0"/>
              <a:t> and </a:t>
            </a:r>
            <a:r>
              <a:rPr lang="en-US" sz="2600" b="1" dirty="0" smtClean="0"/>
              <a:t>generator of queries</a:t>
            </a:r>
            <a:r>
              <a:rPr lang="en-US" sz="2600" dirty="0" smtClean="0"/>
              <a:t> developed.</a:t>
            </a:r>
          </a:p>
          <a:p>
            <a:pPr algn="just"/>
            <a:r>
              <a:rPr lang="en-US" sz="2600" b="1" dirty="0" smtClean="0"/>
              <a:t>Sequence Diagram simulator</a:t>
            </a:r>
            <a:r>
              <a:rPr lang="en-US" sz="2600" dirty="0" smtClean="0"/>
              <a:t> also developed.</a:t>
            </a:r>
          </a:p>
          <a:p>
            <a:pPr algn="just"/>
            <a:r>
              <a:rPr lang="en-US" sz="2600" dirty="0" smtClean="0"/>
              <a:t>Other phases covered by several </a:t>
            </a:r>
            <a:r>
              <a:rPr lang="en-US" sz="2600" b="1" dirty="0" smtClean="0"/>
              <a:t>parallel works</a:t>
            </a:r>
            <a:r>
              <a:rPr lang="en-US" sz="2600" dirty="0" smtClean="0"/>
              <a:t>.</a:t>
            </a:r>
          </a:p>
        </p:txBody>
      </p:sp>
      <p:sp>
        <p:nvSpPr>
          <p:cNvPr id="8" name="3 Marcador de pie de página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Dec, 2011 (Albacete)</a:t>
            </a:r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61" y="2053680"/>
            <a:ext cx="4429155" cy="297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48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500034" y="3640143"/>
            <a:ext cx="7929618" cy="574675"/>
          </a:xfrm>
          <a:prstGeom prst="roundRect">
            <a:avLst>
              <a:gd name="adj" fmla="val 16667"/>
            </a:avLst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accent5">
                <a:lumMod val="40000"/>
                <a:lumOff val="6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0034" y="1928802"/>
            <a:ext cx="8229600" cy="45259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Introduction</a:t>
            </a:r>
          </a:p>
          <a:p>
            <a:pPr marL="514350" indent="-514350">
              <a:buAutoNum type="arabicPeriod"/>
            </a:pPr>
            <a:r>
              <a:rPr lang="en-US" dirty="0" smtClean="0"/>
              <a:t>Design and Verification of Web Service Compositions</a:t>
            </a:r>
          </a:p>
          <a:p>
            <a:pPr marL="514350" indent="-514350">
              <a:buAutoNum type="arabicPeriod"/>
            </a:pPr>
            <a:r>
              <a:rPr lang="en-US" dirty="0" smtClean="0"/>
              <a:t>Contract-Oriented Diagrams (C-O Diagrams)</a:t>
            </a:r>
          </a:p>
          <a:p>
            <a:pPr marL="514350" indent="-514350">
              <a:buAutoNum type="arabicPeriod"/>
            </a:pPr>
            <a:r>
              <a:rPr lang="en-US" dirty="0" smtClean="0"/>
              <a:t>Conclusions and Future 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49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3823" y="1000108"/>
            <a:ext cx="3810005" cy="4479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1143000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Dec</a:t>
            </a:r>
            <a:r>
              <a:rPr lang="es-ES" dirty="0" smtClean="0"/>
              <a:t>, 2011 (Albacete)</a:t>
            </a:r>
            <a:endParaRPr lang="es-E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1881188"/>
            <a:ext cx="1404936" cy="1404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785786" y="3286124"/>
            <a:ext cx="2214578" cy="571504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2600" b="1" dirty="0" smtClean="0"/>
              <a:t>Legal Contract</a:t>
            </a:r>
            <a:endParaRPr lang="en-US" sz="26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5167336"/>
            <a:ext cx="1690688" cy="169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7818" y="928670"/>
            <a:ext cx="3810005" cy="4479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79570" y="2000240"/>
            <a:ext cx="207864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57818" y="5072051"/>
            <a:ext cx="1714535" cy="171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6500826" y="3071810"/>
            <a:ext cx="1643074" cy="571504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2600" b="1" dirty="0" smtClean="0"/>
              <a:t>Electronic</a:t>
            </a:r>
          </a:p>
          <a:p>
            <a:pPr>
              <a:lnSpc>
                <a:spcPct val="90000"/>
              </a:lnSpc>
            </a:pPr>
            <a:r>
              <a:rPr lang="en-US" sz="2600" b="1" dirty="0" smtClean="0"/>
              <a:t>  Contract</a:t>
            </a:r>
            <a:endParaRPr lang="en-US" sz="2600" dirty="0"/>
          </a:p>
        </p:txBody>
      </p:sp>
      <p:sp>
        <p:nvSpPr>
          <p:cNvPr id="22" name="21 Flecha izquierda y derecha"/>
          <p:cNvSpPr/>
          <p:nvPr/>
        </p:nvSpPr>
        <p:spPr>
          <a:xfrm>
            <a:off x="3857620" y="2428868"/>
            <a:ext cx="1500198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Box 101"/>
          <p:cNvSpPr txBox="1">
            <a:spLocks noChangeArrowheads="1"/>
          </p:cNvSpPr>
          <p:nvPr/>
        </p:nvSpPr>
        <p:spPr bwMode="auto">
          <a:xfrm>
            <a:off x="124487" y="883491"/>
            <a:ext cx="8948107" cy="830997"/>
          </a:xfrm>
          <a:prstGeom prst="rect">
            <a:avLst/>
          </a:prstGeom>
          <a:solidFill>
            <a:srgbClr val="FFCC00"/>
          </a:solidFill>
          <a:ln w="22225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GB" sz="2400" b="1" dirty="0" smtClean="0">
                <a:solidFill>
                  <a:srgbClr val="FF0000"/>
                </a:solidFill>
              </a:rPr>
              <a:t>Problem:</a:t>
            </a:r>
            <a:r>
              <a:rPr lang="en-GB" sz="2400" b="1" dirty="0" smtClean="0"/>
              <a:t> Gap between legal contract in natural language and   formal specification of electronic  contract</a:t>
            </a:r>
            <a:r>
              <a:rPr lang="en-GB" sz="2300" b="1" dirty="0" smtClean="0"/>
              <a:t>.</a:t>
            </a:r>
            <a:endParaRPr lang="es-ES" sz="2300" b="1" dirty="0"/>
          </a:p>
        </p:txBody>
      </p:sp>
      <p:sp>
        <p:nvSpPr>
          <p:cNvPr id="24" name="Text Box 101"/>
          <p:cNvSpPr txBox="1">
            <a:spLocks noChangeArrowheads="1"/>
          </p:cNvSpPr>
          <p:nvPr/>
        </p:nvSpPr>
        <p:spPr bwMode="auto">
          <a:xfrm>
            <a:off x="142844" y="3786190"/>
            <a:ext cx="8948107" cy="830997"/>
          </a:xfrm>
          <a:prstGeom prst="rect">
            <a:avLst/>
          </a:prstGeom>
          <a:solidFill>
            <a:srgbClr val="FFCC00"/>
          </a:solidFill>
          <a:ln w="22225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GB" sz="2400" b="1" dirty="0" smtClean="0">
                <a:solidFill>
                  <a:srgbClr val="FF0000"/>
                </a:solidFill>
              </a:rPr>
              <a:t>Solution:</a:t>
            </a:r>
            <a:r>
              <a:rPr lang="en-GB" sz="2400" b="1" dirty="0" smtClean="0"/>
              <a:t> Graphical representation of deontic e-contracts (high level) with formal semantics for the translation into a formal language.</a:t>
            </a:r>
          </a:p>
        </p:txBody>
      </p:sp>
      <p:pic>
        <p:nvPicPr>
          <p:cNvPr id="25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7" name="1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5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Description*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4525963"/>
          </a:xfrm>
        </p:spPr>
        <p:txBody>
          <a:bodyPr>
            <a:noAutofit/>
          </a:bodyPr>
          <a:lstStyle/>
          <a:p>
            <a:pPr algn="just"/>
            <a:r>
              <a:rPr lang="en-US" sz="2800" dirty="0" smtClean="0"/>
              <a:t>The graphical representation consists of a hierarchical tree diagram that we call </a:t>
            </a:r>
            <a:r>
              <a:rPr lang="en-US" sz="2800" i="1" dirty="0" smtClean="0"/>
              <a:t>Contract-Oriented Diagram</a:t>
            </a:r>
            <a:r>
              <a:rPr lang="en-US" sz="2800" dirty="0" smtClean="0"/>
              <a:t> (</a:t>
            </a:r>
            <a:r>
              <a:rPr lang="en-US" sz="2800" i="1" dirty="0" smtClean="0"/>
              <a:t>C-O Diagram</a:t>
            </a:r>
            <a:r>
              <a:rPr lang="en-US" sz="2800" dirty="0" smtClean="0"/>
              <a:t> for short).</a:t>
            </a:r>
          </a:p>
          <a:p>
            <a:pPr algn="just"/>
            <a:r>
              <a:rPr lang="en-US" sz="2800" dirty="0" smtClean="0"/>
              <a:t>In the nodes of these diagrams we specify </a:t>
            </a:r>
            <a:r>
              <a:rPr lang="en-US" sz="2800" b="1" dirty="0" smtClean="0"/>
              <a:t>obligations (</a:t>
            </a:r>
            <a:r>
              <a:rPr lang="en-US" sz="2800" b="1" i="1" dirty="0" smtClean="0"/>
              <a:t>O</a:t>
            </a:r>
            <a:r>
              <a:rPr lang="en-US" sz="2800" b="1" dirty="0" smtClean="0"/>
              <a:t>)</a:t>
            </a:r>
            <a:r>
              <a:rPr lang="en-US" sz="2800" dirty="0" smtClean="0"/>
              <a:t>, </a:t>
            </a:r>
            <a:r>
              <a:rPr lang="en-US" sz="2800" b="1" dirty="0" smtClean="0"/>
              <a:t>permissions</a:t>
            </a:r>
            <a:r>
              <a:rPr lang="en-US" sz="2800" dirty="0" smtClean="0"/>
              <a:t> </a:t>
            </a:r>
            <a:r>
              <a:rPr lang="en-US" sz="2800" b="1" dirty="0" smtClean="0"/>
              <a:t>(</a:t>
            </a:r>
            <a:r>
              <a:rPr lang="en-US" sz="2800" b="1" i="1" dirty="0" smtClean="0"/>
              <a:t>P</a:t>
            </a:r>
            <a:r>
              <a:rPr lang="en-US" sz="2800" b="1" dirty="0" smtClean="0"/>
              <a:t>)</a:t>
            </a:r>
            <a:r>
              <a:rPr lang="en-US" sz="2800" dirty="0" smtClean="0"/>
              <a:t> and </a:t>
            </a:r>
            <a:r>
              <a:rPr lang="en-US" sz="2800" b="1" dirty="0" smtClean="0"/>
              <a:t>prohibitions (</a:t>
            </a:r>
            <a:r>
              <a:rPr lang="en-US" sz="2800" b="1" i="1" dirty="0" smtClean="0"/>
              <a:t>F</a:t>
            </a:r>
            <a:r>
              <a:rPr lang="en-US" sz="2800" b="1" dirty="0" smtClean="0"/>
              <a:t>)</a:t>
            </a:r>
            <a:r>
              <a:rPr lang="en-US" sz="2800" dirty="0" smtClean="0"/>
              <a:t> over </a:t>
            </a:r>
            <a:r>
              <a:rPr lang="en-US" sz="2800" b="1" i="1" dirty="0" smtClean="0"/>
              <a:t>actions</a:t>
            </a:r>
            <a:r>
              <a:rPr lang="en-US" sz="2800" dirty="0" smtClean="0"/>
              <a:t> to model the contract clauses.</a:t>
            </a:r>
          </a:p>
          <a:p>
            <a:pPr algn="just"/>
            <a:r>
              <a:rPr lang="en-US" sz="2800" dirty="0" smtClean="0"/>
              <a:t>It is possible to define </a:t>
            </a:r>
            <a:r>
              <a:rPr lang="en-US" sz="2800" b="1" dirty="0" smtClean="0"/>
              <a:t>reparations</a:t>
            </a:r>
            <a:r>
              <a:rPr lang="en-US" sz="2800" dirty="0" smtClean="0"/>
              <a:t> to compensate the violation of </a:t>
            </a:r>
            <a:r>
              <a:rPr lang="en-US" sz="2800" b="1" dirty="0" smtClean="0"/>
              <a:t>obligations</a:t>
            </a:r>
            <a:r>
              <a:rPr lang="en-US" sz="2800" dirty="0" smtClean="0"/>
              <a:t> or </a:t>
            </a:r>
            <a:r>
              <a:rPr lang="en-US" sz="2800" b="1" dirty="0" smtClean="0"/>
              <a:t>prohibitions</a:t>
            </a:r>
            <a:r>
              <a:rPr lang="en-US" sz="2800" dirty="0" smtClean="0"/>
              <a:t>.</a:t>
            </a:r>
          </a:p>
          <a:p>
            <a:pPr algn="just"/>
            <a:r>
              <a:rPr lang="en-US" sz="2800" dirty="0" smtClean="0"/>
              <a:t>The nodes can include </a:t>
            </a:r>
            <a:r>
              <a:rPr lang="en-US" sz="2800" b="1" dirty="0" smtClean="0"/>
              <a:t>conditions</a:t>
            </a:r>
            <a:r>
              <a:rPr lang="en-US" sz="2800" dirty="0" smtClean="0"/>
              <a:t> and </a:t>
            </a:r>
            <a:r>
              <a:rPr lang="en-US" sz="2800" b="1" dirty="0" smtClean="0"/>
              <a:t>real-time constraints</a:t>
            </a:r>
            <a:r>
              <a:rPr lang="en-US" sz="2800" dirty="0" smtClean="0"/>
              <a:t> affecting the contract clauses</a:t>
            </a:r>
            <a:r>
              <a:rPr lang="en-US" sz="2800" dirty="0" smtClean="0"/>
              <a:t>.      </a:t>
            </a:r>
            <a:endParaRPr lang="en-US" sz="2800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500034" y="6286520"/>
            <a:ext cx="8143900" cy="500066"/>
          </a:xfrm>
          <a:prstGeom prst="roundRect">
            <a:avLst>
              <a:gd name="adj" fmla="val 21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1700" b="1" dirty="0" smtClean="0"/>
              <a:t>*A </a:t>
            </a:r>
            <a:r>
              <a:rPr lang="en-US" sz="1700" b="1" dirty="0" smtClean="0"/>
              <a:t>Model for Visual Specification of </a:t>
            </a:r>
            <a:r>
              <a:rPr lang="en-US" sz="1700" b="1" dirty="0" smtClean="0"/>
              <a:t>e-Contracts (2010)</a:t>
            </a:r>
            <a:r>
              <a:rPr lang="en-US" sz="1700" dirty="0" smtClean="0"/>
              <a:t>, </a:t>
            </a:r>
            <a:r>
              <a:rPr lang="en-US" sz="1700" dirty="0" smtClean="0"/>
              <a:t>in </a:t>
            </a:r>
            <a:r>
              <a:rPr lang="en-US" sz="1700" i="1" dirty="0" smtClean="0"/>
              <a:t>The 7th IEEE International </a:t>
            </a:r>
            <a:r>
              <a:rPr lang="en-US" sz="1700" i="1" dirty="0" smtClean="0"/>
              <a:t>                                                                                                           </a:t>
            </a:r>
          </a:p>
          <a:p>
            <a:pPr>
              <a:lnSpc>
                <a:spcPct val="90000"/>
              </a:lnSpc>
            </a:pPr>
            <a:r>
              <a:rPr lang="en-US" sz="1700" i="1" dirty="0" smtClean="0"/>
              <a:t> </a:t>
            </a:r>
            <a:r>
              <a:rPr lang="en-US" sz="1700" i="1" dirty="0" smtClean="0"/>
              <a:t> Conference </a:t>
            </a:r>
            <a:r>
              <a:rPr lang="en-US" sz="1700" i="1" dirty="0" smtClean="0"/>
              <a:t>on Services Computing (SCC 2010).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143536"/>
          </a:xfrm>
        </p:spPr>
        <p:txBody>
          <a:bodyPr>
            <a:noAutofit/>
          </a:bodyPr>
          <a:lstStyle/>
          <a:p>
            <a:pPr algn="just"/>
            <a:r>
              <a:rPr lang="en-US" sz="2800" b="1" dirty="0" smtClean="0"/>
              <a:t>Coffee Machine Example</a:t>
            </a:r>
            <a:r>
              <a:rPr lang="en-US" sz="2800" dirty="0" smtClean="0"/>
              <a:t>:</a:t>
            </a:r>
          </a:p>
          <a:p>
            <a:pPr lvl="1" algn="just"/>
            <a:r>
              <a:rPr lang="en-US" sz="2600" dirty="0" smtClean="0"/>
              <a:t>“The </a:t>
            </a:r>
            <a:r>
              <a:rPr lang="en-US" sz="2600" i="1" dirty="0" smtClean="0"/>
              <a:t>coffee machine</a:t>
            </a:r>
            <a:r>
              <a:rPr lang="en-US" sz="2600" dirty="0" smtClean="0"/>
              <a:t> is </a:t>
            </a:r>
            <a:r>
              <a:rPr lang="en-US" sz="2600" b="1" dirty="0" smtClean="0"/>
              <a:t>obliged</a:t>
            </a:r>
            <a:r>
              <a:rPr lang="en-US" sz="2600" dirty="0" smtClean="0"/>
              <a:t> to deliver coffee after payment in less than </a:t>
            </a:r>
            <a:r>
              <a:rPr lang="en-US" sz="2600" b="1" dirty="0" smtClean="0"/>
              <a:t>one minute</a:t>
            </a:r>
            <a:r>
              <a:rPr lang="en-US" sz="2600" dirty="0" smtClean="0"/>
              <a:t>”.</a:t>
            </a:r>
          </a:p>
          <a:p>
            <a:pPr lvl="1" algn="just"/>
            <a:r>
              <a:rPr lang="en-US" sz="2600" dirty="0" smtClean="0"/>
              <a:t>“The </a:t>
            </a:r>
            <a:r>
              <a:rPr lang="en-US" sz="2600" i="1" dirty="0" smtClean="0"/>
              <a:t>client</a:t>
            </a:r>
            <a:r>
              <a:rPr lang="en-US" sz="2600" dirty="0" smtClean="0"/>
              <a:t> is </a:t>
            </a:r>
            <a:r>
              <a:rPr lang="en-US" sz="2600" b="1" dirty="0" smtClean="0"/>
              <a:t>permitted</a:t>
            </a:r>
            <a:r>
              <a:rPr lang="en-US" sz="2600" dirty="0" smtClean="0"/>
              <a:t> to choose the option coffee with milk”.</a:t>
            </a:r>
          </a:p>
          <a:p>
            <a:pPr lvl="1" algn="just"/>
            <a:r>
              <a:rPr lang="en-US" sz="2600" dirty="0" smtClean="0"/>
              <a:t>“The </a:t>
            </a:r>
            <a:r>
              <a:rPr lang="en-US" sz="2600" i="1" dirty="0" smtClean="0"/>
              <a:t>client</a:t>
            </a:r>
            <a:r>
              <a:rPr lang="en-US" sz="2600" dirty="0" smtClean="0"/>
              <a:t> is </a:t>
            </a:r>
            <a:r>
              <a:rPr lang="en-US" sz="2600" b="1" dirty="0" smtClean="0"/>
              <a:t>forbidden</a:t>
            </a:r>
            <a:r>
              <a:rPr lang="en-US" sz="2600" dirty="0" smtClean="0"/>
              <a:t> to pay with coins different from Euros”.</a:t>
            </a:r>
          </a:p>
          <a:p>
            <a:pPr lvl="1" algn="just"/>
            <a:r>
              <a:rPr lang="en-US" sz="2600" dirty="0" smtClean="0"/>
              <a:t>“The </a:t>
            </a:r>
            <a:r>
              <a:rPr lang="en-US" sz="2600" i="1" dirty="0" smtClean="0"/>
              <a:t>coffee machine</a:t>
            </a:r>
            <a:r>
              <a:rPr lang="en-US" sz="2600" dirty="0" smtClean="0"/>
              <a:t> is </a:t>
            </a:r>
            <a:r>
              <a:rPr lang="en-US" sz="2600" b="1" dirty="0" smtClean="0"/>
              <a:t>obliged</a:t>
            </a:r>
            <a:r>
              <a:rPr lang="en-US" sz="2600" dirty="0" smtClean="0"/>
              <a:t> to deliver milk after delivering coffee if </a:t>
            </a:r>
            <a:r>
              <a:rPr lang="en-US" sz="2600" b="1" dirty="0" smtClean="0"/>
              <a:t>coffee with milk has been chosen</a:t>
            </a:r>
            <a:r>
              <a:rPr lang="en-US" sz="2600" dirty="0" smtClean="0"/>
              <a:t>.</a:t>
            </a:r>
          </a:p>
          <a:p>
            <a:pPr lvl="1" algn="just"/>
            <a:r>
              <a:rPr lang="en-US" sz="2600" dirty="0" smtClean="0"/>
              <a:t>“The </a:t>
            </a:r>
            <a:r>
              <a:rPr lang="en-US" sz="2600" i="1" dirty="0" smtClean="0"/>
              <a:t>coffee machine</a:t>
            </a:r>
            <a:r>
              <a:rPr lang="en-US" sz="2600" dirty="0" smtClean="0"/>
              <a:t> is </a:t>
            </a:r>
            <a:r>
              <a:rPr lang="en-US" sz="2600" b="1" dirty="0" smtClean="0"/>
              <a:t>obliged</a:t>
            </a:r>
            <a:r>
              <a:rPr lang="en-US" sz="2600" dirty="0" smtClean="0"/>
              <a:t> to refund money if </a:t>
            </a:r>
            <a:r>
              <a:rPr lang="en-US" sz="2600" b="1" dirty="0" smtClean="0"/>
              <a:t>coffee is not deliver</a:t>
            </a:r>
            <a:r>
              <a:rPr lang="en-US" sz="2600" dirty="0" smtClean="0"/>
              <a:t>”.</a:t>
            </a:r>
          </a:p>
          <a:p>
            <a:pPr algn="just"/>
            <a:endParaRPr lang="en-US" sz="28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51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3143248"/>
            <a:ext cx="8229600" cy="3214710"/>
          </a:xfrm>
        </p:spPr>
        <p:txBody>
          <a:bodyPr>
            <a:noAutofit/>
          </a:bodyPr>
          <a:lstStyle/>
          <a:p>
            <a:pPr algn="just"/>
            <a:r>
              <a:rPr lang="en-US" sz="2600" b="1" dirty="0" smtClean="0"/>
              <a:t>g</a:t>
            </a:r>
            <a:r>
              <a:rPr lang="en-US" sz="2600" dirty="0" smtClean="0"/>
              <a:t> is used for the conditions.</a:t>
            </a:r>
          </a:p>
          <a:p>
            <a:pPr algn="just"/>
            <a:r>
              <a:rPr lang="en-US" sz="2600" b="1" dirty="0" err="1" smtClean="0"/>
              <a:t>tr</a:t>
            </a:r>
            <a:r>
              <a:rPr lang="en-US" sz="2600" b="1" dirty="0" smtClean="0"/>
              <a:t> </a:t>
            </a:r>
            <a:r>
              <a:rPr lang="en-US" sz="2600" dirty="0" smtClean="0"/>
              <a:t>is used for real-time constraints.</a:t>
            </a:r>
          </a:p>
          <a:p>
            <a:pPr algn="just"/>
            <a:r>
              <a:rPr lang="en-US" sz="2600" b="1" dirty="0" smtClean="0"/>
              <a:t>P</a:t>
            </a:r>
            <a:r>
              <a:rPr lang="en-US" sz="2600" dirty="0" smtClean="0"/>
              <a:t> is the proposition that must be satisfied (O/P/F over an action).</a:t>
            </a:r>
          </a:p>
          <a:p>
            <a:pPr algn="just"/>
            <a:r>
              <a:rPr lang="en-US" sz="2600" b="1" dirty="0" smtClean="0"/>
              <a:t>R</a:t>
            </a:r>
            <a:r>
              <a:rPr lang="en-US" sz="2600" dirty="0" smtClean="0"/>
              <a:t> is the reference to the reparation contract.</a:t>
            </a:r>
          </a:p>
          <a:p>
            <a:pPr algn="just"/>
            <a:r>
              <a:rPr lang="en-US" sz="2600" b="1" dirty="0" smtClean="0"/>
              <a:t>agent</a:t>
            </a:r>
            <a:r>
              <a:rPr lang="en-US" sz="2600" dirty="0" smtClean="0"/>
              <a:t> is the party affected by the clause.</a:t>
            </a:r>
          </a:p>
          <a:p>
            <a:pPr algn="just"/>
            <a:r>
              <a:rPr lang="en-US" sz="2800" b="1" dirty="0" smtClean="0"/>
              <a:t>name </a:t>
            </a:r>
            <a:r>
              <a:rPr lang="en-US" sz="2800" dirty="0" smtClean="0"/>
              <a:t>is just used to name the clause.</a:t>
            </a:r>
            <a:endParaRPr lang="en-US" sz="2600" dirty="0" smtClean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0" y="1214436"/>
            <a:ext cx="569277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52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214974"/>
          </a:xfrm>
        </p:spPr>
        <p:txBody>
          <a:bodyPr>
            <a:noAutofit/>
          </a:bodyPr>
          <a:lstStyle/>
          <a:p>
            <a:pPr algn="just"/>
            <a:endParaRPr lang="en-US" sz="2600" dirty="0" smtClean="0"/>
          </a:p>
          <a:p>
            <a:pPr algn="just"/>
            <a:r>
              <a:rPr lang="en-US" sz="2600" dirty="0" smtClean="0"/>
              <a:t>Nodes can be refined hierarchically by means of three different refinements: </a:t>
            </a:r>
            <a:r>
              <a:rPr lang="en-US" sz="2600" b="1" dirty="0" smtClean="0"/>
              <a:t>AND/OR/SEQ</a:t>
            </a:r>
            <a:r>
              <a:rPr lang="en-US" sz="2600" dirty="0" smtClean="0"/>
              <a:t>.</a:t>
            </a:r>
          </a:p>
          <a:p>
            <a:pPr algn="just"/>
            <a:endParaRPr lang="en-US" sz="2600" dirty="0" smtClean="0"/>
          </a:p>
          <a:p>
            <a:pPr algn="just"/>
            <a:endParaRPr lang="en-US" sz="2600" dirty="0" smtClean="0"/>
          </a:p>
          <a:p>
            <a:pPr algn="just"/>
            <a:endParaRPr lang="en-US" sz="2600" dirty="0" smtClean="0"/>
          </a:p>
          <a:p>
            <a:pPr algn="just"/>
            <a:r>
              <a:rPr lang="en-US" sz="2600" dirty="0" smtClean="0"/>
              <a:t>Obligations, permissions or prohibitions specified in a node affect all its subnodes (one per branch).</a:t>
            </a:r>
          </a:p>
          <a:p>
            <a:pPr algn="just"/>
            <a:r>
              <a:rPr lang="en-US" sz="2600" b="1" dirty="0" smtClean="0"/>
              <a:t>Composition of actions </a:t>
            </a:r>
            <a:r>
              <a:rPr lang="en-US" sz="2600" dirty="0" smtClean="0"/>
              <a:t>through the different refinement (only atomic actions in leaf nodes).</a:t>
            </a:r>
          </a:p>
          <a:p>
            <a:pPr algn="just"/>
            <a:r>
              <a:rPr lang="en-US" sz="2600" b="1" dirty="0" smtClean="0"/>
              <a:t>Composition of O/P/F </a:t>
            </a:r>
            <a:r>
              <a:rPr lang="en-US" sz="2600" dirty="0" smtClean="0"/>
              <a:t>also by means of the different refinements.</a:t>
            </a:r>
          </a:p>
          <a:p>
            <a:pPr algn="just"/>
            <a:endParaRPr lang="en-US" sz="2600" dirty="0" smtClean="0"/>
          </a:p>
          <a:p>
            <a:pPr algn="just"/>
            <a:endParaRPr lang="en-US" sz="2600" dirty="0" smtClean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57430"/>
            <a:ext cx="9132888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53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10" name="Text Box 36"/>
          <p:cNvSpPr txBox="1">
            <a:spLocks noChangeArrowheads="1"/>
          </p:cNvSpPr>
          <p:nvPr/>
        </p:nvSpPr>
        <p:spPr bwMode="auto">
          <a:xfrm>
            <a:off x="571500" y="1473200"/>
            <a:ext cx="546893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 dirty="0"/>
              <a:t>Composition of actions:</a:t>
            </a:r>
          </a:p>
        </p:txBody>
      </p:sp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87575"/>
            <a:ext cx="91440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571500" y="3898900"/>
            <a:ext cx="63150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 dirty="0"/>
              <a:t>Composition of obligations:</a:t>
            </a:r>
          </a:p>
        </p:txBody>
      </p:sp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659313"/>
            <a:ext cx="9144000" cy="134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4" name="1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54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7377" y="4143375"/>
            <a:ext cx="4814887" cy="212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2 Marcador de contenido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214974"/>
          </a:xfrm>
        </p:spPr>
        <p:txBody>
          <a:bodyPr>
            <a:noAutofit/>
          </a:bodyPr>
          <a:lstStyle/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The </a:t>
            </a:r>
            <a:r>
              <a:rPr lang="en-US" sz="2800" b="1" dirty="0" smtClean="0"/>
              <a:t>agent</a:t>
            </a:r>
            <a:r>
              <a:rPr lang="en-US" sz="2800" dirty="0" smtClean="0"/>
              <a:t> is only specified in the nodes where obligations, permissions or prohibitions are defined.</a:t>
            </a:r>
          </a:p>
          <a:p>
            <a:pPr algn="just"/>
            <a:r>
              <a:rPr lang="en-US" sz="2800" dirty="0" smtClean="0"/>
              <a:t>The reparation </a:t>
            </a:r>
            <a:r>
              <a:rPr lang="en-US" sz="2800" b="1" dirty="0" smtClean="0"/>
              <a:t>R</a:t>
            </a:r>
            <a:r>
              <a:rPr lang="en-US" sz="2800" dirty="0" smtClean="0"/>
              <a:t> is only allowed in nodes defining an obligation or a prohibition.</a:t>
            </a:r>
          </a:p>
          <a:p>
            <a:pPr algn="just"/>
            <a:r>
              <a:rPr lang="en-US" sz="2800" dirty="0" smtClean="0"/>
              <a:t>Another structure can be used to model </a:t>
            </a:r>
            <a:r>
              <a:rPr lang="en-US" sz="2800" b="1" dirty="0" smtClean="0"/>
              <a:t>repetition</a:t>
            </a:r>
            <a:r>
              <a:rPr lang="en-US" sz="2800" dirty="0" smtClean="0"/>
              <a:t>:</a:t>
            </a:r>
          </a:p>
          <a:p>
            <a:pPr algn="just"/>
            <a:endParaRPr lang="en-US" sz="2600" dirty="0" smtClean="0"/>
          </a:p>
          <a:p>
            <a:pPr algn="just"/>
            <a:endParaRPr lang="en-US" sz="2600" dirty="0" smtClean="0"/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55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15" name="2 Marcador de contenido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1071570"/>
          </a:xfrm>
        </p:spPr>
        <p:txBody>
          <a:bodyPr>
            <a:noAutofit/>
          </a:bodyPr>
          <a:lstStyle/>
          <a:p>
            <a:pPr algn="just"/>
            <a:r>
              <a:rPr lang="en-GB" sz="2800" b="1" dirty="0" smtClean="0"/>
              <a:t>C</a:t>
            </a:r>
            <a:r>
              <a:rPr lang="en-GB" sz="2800" dirty="0" smtClean="0"/>
              <a:t> denotes a contract modelled by a </a:t>
            </a:r>
            <a:r>
              <a:rPr lang="en-GB" sz="2800" b="1" dirty="0" smtClean="0"/>
              <a:t>C-O Diagram</a:t>
            </a:r>
            <a:r>
              <a:rPr lang="en-GB" sz="2800" dirty="0" smtClean="0"/>
              <a:t>.</a:t>
            </a:r>
          </a:p>
          <a:p>
            <a:pPr algn="just"/>
            <a:r>
              <a:rPr lang="en-GB" sz="2800" dirty="0" smtClean="0"/>
              <a:t>Contract defined by the following </a:t>
            </a:r>
            <a:r>
              <a:rPr lang="en-GB" sz="2800" b="1" dirty="0" smtClean="0"/>
              <a:t>EBNF grammar</a:t>
            </a:r>
            <a:r>
              <a:rPr lang="en-GB" sz="2800" dirty="0" smtClean="0"/>
              <a:t>:</a:t>
            </a:r>
            <a:endParaRPr lang="en-US" sz="2800" dirty="0" smtClean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" y="2857500"/>
            <a:ext cx="842645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56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800" dirty="0" smtClean="0"/>
              <a:t>Transformation into a </a:t>
            </a:r>
            <a:r>
              <a:rPr lang="en-US" sz="2800" b="1" dirty="0" smtClean="0"/>
              <a:t>Network of Timed Automata (NTA)</a:t>
            </a:r>
            <a:r>
              <a:rPr lang="en-US" sz="2800" dirty="0" smtClean="0"/>
              <a:t>. </a:t>
            </a:r>
          </a:p>
          <a:p>
            <a:pPr algn="just"/>
            <a:r>
              <a:rPr lang="en-US" sz="2800" dirty="0" smtClean="0"/>
              <a:t>Additional definition of </a:t>
            </a:r>
            <a:r>
              <a:rPr lang="en-US" sz="2800" b="1" dirty="0" smtClean="0"/>
              <a:t>two orderings</a:t>
            </a:r>
            <a:r>
              <a:rPr lang="en-US" sz="2800" dirty="0" smtClean="0"/>
              <a:t> depending on the </a:t>
            </a:r>
            <a:r>
              <a:rPr lang="en-US" sz="2800" b="1" dirty="0" smtClean="0"/>
              <a:t>violation</a:t>
            </a:r>
            <a:r>
              <a:rPr lang="en-US" sz="2800" dirty="0" smtClean="0"/>
              <a:t> and </a:t>
            </a:r>
            <a:r>
              <a:rPr lang="en-US" sz="2800" b="1" dirty="0" smtClean="0"/>
              <a:t>satisfaction</a:t>
            </a:r>
            <a:r>
              <a:rPr lang="en-US" sz="2800" dirty="0" smtClean="0"/>
              <a:t> of clauses: </a:t>
            </a:r>
            <a:r>
              <a:rPr lang="en-US" sz="2800" b="1" dirty="0" smtClean="0"/>
              <a:t>≺</a:t>
            </a:r>
            <a:r>
              <a:rPr lang="en-US" sz="2800" b="1" i="1" baseline="-25000" dirty="0" smtClean="0"/>
              <a:t>N</a:t>
            </a:r>
            <a:r>
              <a:rPr lang="en-US" sz="2800" i="1" baseline="-25000" dirty="0" smtClean="0"/>
              <a:t> </a:t>
            </a:r>
            <a:r>
              <a:rPr lang="en-US" sz="2800" dirty="0" smtClean="0"/>
              <a:t>(Ordering on nodes) and </a:t>
            </a:r>
            <a:r>
              <a:rPr lang="en-US" sz="2800" b="1" dirty="0" smtClean="0"/>
              <a:t>≺</a:t>
            </a:r>
            <a:r>
              <a:rPr lang="en-US" sz="2800" b="1" i="1" baseline="-25000" dirty="0" smtClean="0"/>
              <a:t>E</a:t>
            </a:r>
            <a:r>
              <a:rPr lang="en-US" sz="2800" i="1" baseline="-25000" dirty="0" smtClean="0"/>
              <a:t> </a:t>
            </a:r>
            <a:r>
              <a:rPr lang="en-US" sz="2800" dirty="0" smtClean="0"/>
              <a:t>(Ordering on edges).</a:t>
            </a:r>
          </a:p>
          <a:p>
            <a:pPr algn="just"/>
            <a:r>
              <a:rPr lang="en-US" sz="2800" b="1" dirty="0" smtClean="0"/>
              <a:t>Three sets</a:t>
            </a:r>
            <a:r>
              <a:rPr lang="en-US" sz="2800" dirty="0" smtClean="0"/>
              <a:t> are defined for each node: </a:t>
            </a:r>
            <a:r>
              <a:rPr lang="en-US" sz="2800" b="1" i="1" dirty="0" smtClean="0"/>
              <a:t>V(n)</a:t>
            </a:r>
            <a:r>
              <a:rPr lang="en-US" sz="2800" dirty="0" smtClean="0"/>
              <a:t> (violation set), </a:t>
            </a:r>
            <a:r>
              <a:rPr lang="en-US" sz="2800" b="1" i="1" dirty="0" smtClean="0"/>
              <a:t>S(n)</a:t>
            </a:r>
            <a:r>
              <a:rPr lang="en-US" sz="2800" dirty="0" smtClean="0"/>
              <a:t> (satisfaction set) and </a:t>
            </a:r>
            <a:r>
              <a:rPr lang="en-US" sz="2800" b="1" i="1" dirty="0" smtClean="0"/>
              <a:t>P(n)</a:t>
            </a:r>
            <a:r>
              <a:rPr lang="en-US" sz="2800" dirty="0" smtClean="0"/>
              <a:t> (permission set). </a:t>
            </a:r>
          </a:p>
          <a:p>
            <a:pPr algn="just"/>
            <a:r>
              <a:rPr lang="en-US" sz="2800" dirty="0" smtClean="0"/>
              <a:t>Graphically, the three sets are drawn </a:t>
            </a:r>
            <a:r>
              <a:rPr lang="en-US" sz="2800" b="1" dirty="0" smtClean="0"/>
              <a:t>under each node</a:t>
            </a:r>
            <a:r>
              <a:rPr lang="en-US" sz="2800" dirty="0" smtClean="0"/>
              <a:t> between braces (</a:t>
            </a:r>
            <a:r>
              <a:rPr lang="en-US" sz="2800" b="1" dirty="0" smtClean="0"/>
              <a:t>{V} {S} {P}</a:t>
            </a:r>
            <a:r>
              <a:rPr lang="en-US" sz="2800" dirty="0" smtClean="0"/>
              <a:t>).</a:t>
            </a:r>
            <a:endParaRPr lang="en-US" sz="28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57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Transformation Rules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827088" y="1214438"/>
            <a:ext cx="781685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600" b="1" dirty="0" smtClean="0"/>
              <a:t>Atomic action</a:t>
            </a:r>
            <a:r>
              <a:rPr lang="en-US" sz="2600" dirty="0" smtClean="0"/>
              <a:t>:</a:t>
            </a:r>
          </a:p>
          <a:p>
            <a:pPr algn="just"/>
            <a:endParaRPr lang="en-US" sz="260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63" y="1766888"/>
            <a:ext cx="5529262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827088" y="3937000"/>
            <a:ext cx="78168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600" b="1" dirty="0" smtClean="0"/>
              <a:t>Composition </a:t>
            </a:r>
            <a:r>
              <a:rPr lang="en-US" sz="2600" b="1" dirty="0"/>
              <a:t>of actions with AND-Refinement</a:t>
            </a:r>
            <a:r>
              <a:rPr lang="en-US" sz="2600" dirty="0"/>
              <a:t>: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572008"/>
            <a:ext cx="9144000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6 Flecha abajo"/>
          <p:cNvSpPr>
            <a:spLocks noChangeArrowheads="1"/>
          </p:cNvSpPr>
          <p:nvPr/>
        </p:nvSpPr>
        <p:spPr bwMode="auto">
          <a:xfrm>
            <a:off x="5715000" y="5214955"/>
            <a:ext cx="484188" cy="714375"/>
          </a:xfrm>
          <a:prstGeom prst="downArrow">
            <a:avLst>
              <a:gd name="adj1" fmla="val 50000"/>
              <a:gd name="adj2" fmla="val 50048"/>
            </a:avLst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sz="1200"/>
          </a:p>
        </p:txBody>
      </p:sp>
      <p:sp>
        <p:nvSpPr>
          <p:cNvPr id="13" name="7 CuadroTexto"/>
          <p:cNvSpPr txBox="1">
            <a:spLocks noChangeArrowheads="1"/>
          </p:cNvSpPr>
          <p:nvPr/>
        </p:nvSpPr>
        <p:spPr bwMode="auto">
          <a:xfrm>
            <a:off x="4362450" y="5857892"/>
            <a:ext cx="32813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Cartesian Product</a:t>
            </a: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6" name="1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58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Transformation Rules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7088" y="1214438"/>
            <a:ext cx="78168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600" b="1" dirty="0"/>
              <a:t>Composition of actions with OR-Refinement</a:t>
            </a:r>
            <a:r>
              <a:rPr lang="en-US" sz="2600" dirty="0"/>
              <a:t>:</a:t>
            </a: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827088" y="4857760"/>
            <a:ext cx="78168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600" b="1" dirty="0"/>
              <a:t>Composition of actions with SEQ-Refinement</a:t>
            </a:r>
            <a:r>
              <a:rPr lang="en-US" sz="2600" dirty="0"/>
              <a:t>: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09825" y="1643073"/>
            <a:ext cx="4835525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399108"/>
            <a:ext cx="91440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59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500034" y="2497135"/>
            <a:ext cx="7929618" cy="1074741"/>
          </a:xfrm>
          <a:prstGeom prst="roundRect">
            <a:avLst>
              <a:gd name="adj" fmla="val 16667"/>
            </a:avLst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accent5">
                <a:lumMod val="40000"/>
                <a:lumOff val="6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0034" y="1928802"/>
            <a:ext cx="8229600" cy="45259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Introduction</a:t>
            </a:r>
          </a:p>
          <a:p>
            <a:pPr marL="514350" indent="-514350">
              <a:buAutoNum type="arabicPeriod"/>
            </a:pPr>
            <a:r>
              <a:rPr lang="en-US" dirty="0" smtClean="0"/>
              <a:t>Design and Verification of Web Service Compositions</a:t>
            </a:r>
          </a:p>
          <a:p>
            <a:pPr marL="514350" indent="-514350">
              <a:buAutoNum type="arabicPeriod"/>
            </a:pPr>
            <a:r>
              <a:rPr lang="en-US" dirty="0" smtClean="0"/>
              <a:t>Contract-Oriented Diagrams (C-O Diagrams)</a:t>
            </a:r>
          </a:p>
          <a:p>
            <a:pPr marL="514350" indent="-514350">
              <a:buAutoNum type="arabicPeriod"/>
            </a:pPr>
            <a:r>
              <a:rPr lang="en-US" dirty="0" smtClean="0"/>
              <a:t>Conclusions and Future 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6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Transformation Rules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827088" y="1214438"/>
            <a:ext cx="78168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600" b="1" dirty="0"/>
              <a:t>Obligation (</a:t>
            </a:r>
            <a:r>
              <a:rPr lang="en-US" sz="2600" b="1" i="1" dirty="0"/>
              <a:t>O</a:t>
            </a:r>
            <a:r>
              <a:rPr lang="en-US" sz="2600" b="1" dirty="0"/>
              <a:t>) over action</a:t>
            </a:r>
            <a:r>
              <a:rPr lang="en-US" sz="2600" dirty="0"/>
              <a:t>:</a:t>
            </a:r>
          </a:p>
        </p:txBody>
      </p: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827088" y="3786190"/>
            <a:ext cx="78168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600" b="1" dirty="0"/>
              <a:t>Permission (</a:t>
            </a:r>
            <a:r>
              <a:rPr lang="en-US" sz="2600" b="1" i="1" dirty="0"/>
              <a:t>P</a:t>
            </a:r>
            <a:r>
              <a:rPr lang="en-US" sz="2600" b="1" dirty="0"/>
              <a:t>) over action</a:t>
            </a:r>
            <a:r>
              <a:rPr lang="en-US" sz="2600" dirty="0"/>
              <a:t>: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6438" y="1643067"/>
            <a:ext cx="5167330" cy="2228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25" y="4286256"/>
            <a:ext cx="5072081" cy="21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4" name="1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60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Transformation Rules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827088" y="1214438"/>
            <a:ext cx="78168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600" b="1" dirty="0"/>
              <a:t>Prohibition (</a:t>
            </a:r>
            <a:r>
              <a:rPr lang="en-US" sz="2600" b="1" i="1" dirty="0"/>
              <a:t>F</a:t>
            </a:r>
            <a:r>
              <a:rPr lang="en-US" sz="2600" b="1" dirty="0"/>
              <a:t>) over action</a:t>
            </a:r>
            <a:r>
              <a:rPr lang="en-US" sz="2600" dirty="0"/>
              <a:t>:</a:t>
            </a: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827088" y="4079875"/>
            <a:ext cx="78168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600" b="1" dirty="0"/>
              <a:t>Reparation (</a:t>
            </a:r>
            <a:r>
              <a:rPr lang="en-US" sz="2600" b="1" i="1" dirty="0"/>
              <a:t>R</a:t>
            </a:r>
            <a:r>
              <a:rPr lang="en-US" sz="2600" b="1" dirty="0"/>
              <a:t>) of clause </a:t>
            </a:r>
            <a:r>
              <a:rPr lang="en-US" sz="2600" b="1" i="1" dirty="0"/>
              <a:t>name</a:t>
            </a:r>
            <a:r>
              <a:rPr lang="en-US" sz="2600" dirty="0"/>
              <a:t>: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88" y="1785938"/>
            <a:ext cx="5286375" cy="225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38" y="4857750"/>
            <a:ext cx="4124325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61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Transformation Rules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827088" y="1071546"/>
            <a:ext cx="78168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600" b="1" dirty="0"/>
              <a:t>Collapsing in a single final node</a:t>
            </a:r>
            <a:r>
              <a:rPr lang="en-US" sz="2600" dirty="0"/>
              <a:t>:</a:t>
            </a:r>
          </a:p>
        </p:txBody>
      </p: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827088" y="3143248"/>
            <a:ext cx="78168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600" b="1" dirty="0"/>
              <a:t>Composition of norms with AND-Refinement</a:t>
            </a:r>
            <a:r>
              <a:rPr lang="en-US" sz="2600" dirty="0"/>
              <a:t>: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00174"/>
            <a:ext cx="914400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8794" y="3558280"/>
            <a:ext cx="5357831" cy="3299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4" name="1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62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Transformation Rules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827088" y="1150925"/>
            <a:ext cx="78168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600" b="1" dirty="0"/>
              <a:t>Composition of norms with OR-Refinement</a:t>
            </a:r>
            <a:r>
              <a:rPr lang="en-US" sz="2600" dirty="0"/>
              <a:t>:</a:t>
            </a:r>
          </a:p>
        </p:txBody>
      </p: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827088" y="4714875"/>
            <a:ext cx="78168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600" b="1" dirty="0"/>
              <a:t>Composition of norms with SEQ-Refinement</a:t>
            </a:r>
            <a:r>
              <a:rPr lang="en-US" sz="2600" dirty="0"/>
              <a:t>: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63" y="1571625"/>
            <a:ext cx="5643562" cy="316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25" y="5143500"/>
            <a:ext cx="7429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4" name="1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63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UPPAAL Implementation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214974"/>
          </a:xfrm>
        </p:spPr>
        <p:txBody>
          <a:bodyPr>
            <a:noAutofit/>
          </a:bodyPr>
          <a:lstStyle/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The </a:t>
            </a:r>
            <a:r>
              <a:rPr lang="en-US" sz="2800" b="1" dirty="0" smtClean="0"/>
              <a:t>NTA</a:t>
            </a:r>
            <a:r>
              <a:rPr lang="en-US" sz="2800" dirty="0" smtClean="0"/>
              <a:t> obtained after translation can be implemented in </a:t>
            </a:r>
            <a:r>
              <a:rPr lang="en-US" sz="2800" b="1" dirty="0" smtClean="0"/>
              <a:t>UPPAAL</a:t>
            </a:r>
            <a:r>
              <a:rPr lang="en-US" sz="2800" dirty="0" smtClean="0"/>
              <a:t>.</a:t>
            </a:r>
          </a:p>
          <a:p>
            <a:pPr algn="just"/>
            <a:r>
              <a:rPr lang="en-US" sz="2800" b="1" dirty="0" smtClean="0"/>
              <a:t>Urgent edges</a:t>
            </a:r>
            <a:r>
              <a:rPr lang="en-US" sz="2800" dirty="0" smtClean="0"/>
              <a:t> are encoded by means of a synchronization with an </a:t>
            </a:r>
            <a:r>
              <a:rPr lang="en-US" sz="2800" b="1" dirty="0" smtClean="0"/>
              <a:t>urgent channel</a:t>
            </a:r>
            <a:r>
              <a:rPr lang="en-US" sz="2800" dirty="0" smtClean="0"/>
              <a:t>.</a:t>
            </a:r>
          </a:p>
          <a:p>
            <a:pPr algn="just"/>
            <a:endParaRPr lang="en-US" sz="2800" dirty="0" smtClean="0"/>
          </a:p>
          <a:p>
            <a:pPr algn="just"/>
            <a:endParaRPr lang="en-US" sz="2600" dirty="0" smtClean="0"/>
          </a:p>
          <a:p>
            <a:pPr algn="just"/>
            <a:endParaRPr lang="en-US" sz="2600" dirty="0" smtClean="0"/>
          </a:p>
          <a:p>
            <a:pPr algn="just"/>
            <a:endParaRPr lang="en-US" sz="2600" dirty="0" smtClean="0"/>
          </a:p>
          <a:p>
            <a:pPr algn="just"/>
            <a:endParaRPr lang="en-US" sz="2600" b="1" i="1" dirty="0" smtClean="0"/>
          </a:p>
          <a:p>
            <a:pPr algn="just"/>
            <a:r>
              <a:rPr lang="en-US" sz="2600" b="1" i="1" dirty="0" smtClean="0"/>
              <a:t>V(n)</a:t>
            </a:r>
            <a:r>
              <a:rPr lang="en-US" sz="2600" dirty="0" smtClean="0"/>
              <a:t>, </a:t>
            </a:r>
            <a:r>
              <a:rPr lang="en-US" sz="2600" b="1" i="1" dirty="0" smtClean="0"/>
              <a:t>S(n)</a:t>
            </a:r>
            <a:r>
              <a:rPr lang="en-US" sz="2600" dirty="0" smtClean="0"/>
              <a:t> and </a:t>
            </a:r>
            <a:r>
              <a:rPr lang="en-US" sz="2600" b="1" i="1" dirty="0" smtClean="0"/>
              <a:t>P(n)</a:t>
            </a:r>
            <a:r>
              <a:rPr lang="en-US" sz="2600" dirty="0" smtClean="0"/>
              <a:t> are encoded as </a:t>
            </a:r>
            <a:r>
              <a:rPr lang="en-US" sz="2600" b="1" dirty="0" smtClean="0"/>
              <a:t>boolean arrays</a:t>
            </a:r>
            <a:r>
              <a:rPr lang="en-US" sz="2600" dirty="0" smtClean="0"/>
              <a:t>.</a:t>
            </a:r>
          </a:p>
          <a:p>
            <a:pPr algn="just"/>
            <a:endParaRPr lang="en-US" sz="2600" dirty="0" smtClean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5138" y="3714752"/>
            <a:ext cx="349567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64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Case Study: Online Auctioning Process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714488"/>
            <a:ext cx="8229600" cy="4525963"/>
          </a:xfrm>
        </p:spPr>
        <p:txBody>
          <a:bodyPr>
            <a:noAutofit/>
          </a:bodyPr>
          <a:lstStyle/>
          <a:p>
            <a:pPr algn="just"/>
            <a:r>
              <a:rPr lang="en-US" sz="2800" dirty="0" smtClean="0"/>
              <a:t>3 </a:t>
            </a:r>
            <a:r>
              <a:rPr lang="en-US" sz="2800" i="1" dirty="0" smtClean="0"/>
              <a:t>agents</a:t>
            </a:r>
            <a:r>
              <a:rPr lang="en-US" sz="2800" dirty="0" smtClean="0"/>
              <a:t>: </a:t>
            </a:r>
            <a:r>
              <a:rPr lang="en-US" sz="2800" b="1" dirty="0" smtClean="0"/>
              <a:t>Buyer</a:t>
            </a:r>
            <a:r>
              <a:rPr lang="en-US" sz="2800" dirty="0" smtClean="0"/>
              <a:t>, </a:t>
            </a:r>
            <a:r>
              <a:rPr lang="en-US" sz="2800" b="1" dirty="0" smtClean="0"/>
              <a:t>Seller</a:t>
            </a:r>
            <a:r>
              <a:rPr lang="en-US" sz="2800" dirty="0" smtClean="0"/>
              <a:t> and </a:t>
            </a:r>
            <a:r>
              <a:rPr lang="en-US" sz="2800" b="1" dirty="0" smtClean="0"/>
              <a:t>Auction Service</a:t>
            </a:r>
            <a:r>
              <a:rPr lang="en-US" sz="2800" dirty="0" smtClean="0"/>
              <a:t>. </a:t>
            </a:r>
          </a:p>
          <a:p>
            <a:pPr algn="just"/>
            <a:r>
              <a:rPr lang="en-US" sz="2800" b="1" dirty="0" smtClean="0"/>
              <a:t>Seller</a:t>
            </a:r>
            <a:r>
              <a:rPr lang="en-US" sz="2800" dirty="0" smtClean="0"/>
              <a:t> </a:t>
            </a:r>
            <a:r>
              <a:rPr lang="en-US" sz="2800" i="1" dirty="0" smtClean="0"/>
              <a:t>auctions</a:t>
            </a:r>
            <a:r>
              <a:rPr lang="en-US" sz="2800" dirty="0" smtClean="0"/>
              <a:t> an item, </a:t>
            </a:r>
            <a:r>
              <a:rPr lang="en-US" sz="2800" b="1" dirty="0" smtClean="0"/>
              <a:t>Auction Service</a:t>
            </a:r>
            <a:r>
              <a:rPr lang="en-US" sz="2800" dirty="0" smtClean="0"/>
              <a:t> </a:t>
            </a:r>
            <a:r>
              <a:rPr lang="en-US" sz="2800" i="1" dirty="0" smtClean="0"/>
              <a:t>publish</a:t>
            </a:r>
            <a:r>
              <a:rPr lang="en-US" sz="2800" dirty="0" smtClean="0"/>
              <a:t> the auction and </a:t>
            </a:r>
            <a:r>
              <a:rPr lang="en-US" sz="2800" b="1" dirty="0" smtClean="0"/>
              <a:t>Buyer</a:t>
            </a:r>
            <a:r>
              <a:rPr lang="en-US" sz="2800" dirty="0" smtClean="0"/>
              <a:t> can </a:t>
            </a:r>
            <a:r>
              <a:rPr lang="en-US" sz="2800" i="1" dirty="0" smtClean="0"/>
              <a:t>place bids</a:t>
            </a:r>
            <a:r>
              <a:rPr lang="en-US" sz="2800" dirty="0" smtClean="0"/>
              <a:t>.</a:t>
            </a:r>
          </a:p>
          <a:p>
            <a:pPr algn="just"/>
            <a:r>
              <a:rPr lang="en-US" sz="2800" dirty="0" smtClean="0"/>
              <a:t>If highest bid, </a:t>
            </a:r>
            <a:r>
              <a:rPr lang="en-US" sz="2800" b="1" dirty="0" smtClean="0"/>
              <a:t>Buyer</a:t>
            </a:r>
            <a:r>
              <a:rPr lang="en-US" sz="2800" dirty="0" smtClean="0"/>
              <a:t> </a:t>
            </a:r>
            <a:r>
              <a:rPr lang="en-US" sz="2800" i="1" dirty="0" smtClean="0"/>
              <a:t>pays</a:t>
            </a:r>
            <a:r>
              <a:rPr lang="en-US" sz="2800" dirty="0" smtClean="0"/>
              <a:t> the item and, after that, </a:t>
            </a:r>
            <a:r>
              <a:rPr lang="en-US" sz="2800" b="1" dirty="0" smtClean="0"/>
              <a:t>Seller</a:t>
            </a:r>
            <a:r>
              <a:rPr lang="en-US" sz="2800" dirty="0" smtClean="0"/>
              <a:t> </a:t>
            </a:r>
            <a:r>
              <a:rPr lang="en-US" sz="2800" i="1" dirty="0" smtClean="0"/>
              <a:t>sends</a:t>
            </a:r>
            <a:r>
              <a:rPr lang="en-US" sz="2800" dirty="0" smtClean="0"/>
              <a:t> the item.</a:t>
            </a:r>
          </a:p>
          <a:p>
            <a:pPr algn="just"/>
            <a:r>
              <a:rPr lang="en-US" sz="2800" dirty="0" smtClean="0"/>
              <a:t>If item is not received, </a:t>
            </a:r>
            <a:r>
              <a:rPr lang="en-US" sz="2800" b="1" dirty="0" smtClean="0"/>
              <a:t>Auction Service</a:t>
            </a:r>
            <a:r>
              <a:rPr lang="en-US" sz="2800" dirty="0" smtClean="0"/>
              <a:t> </a:t>
            </a:r>
            <a:r>
              <a:rPr lang="en-US" sz="2800" i="1" dirty="0" smtClean="0"/>
              <a:t>refunds</a:t>
            </a:r>
            <a:r>
              <a:rPr lang="en-US" sz="2800" dirty="0" smtClean="0"/>
              <a:t> </a:t>
            </a:r>
            <a:r>
              <a:rPr lang="en-US" sz="2800" b="1" dirty="0" smtClean="0"/>
              <a:t>Buyer</a:t>
            </a:r>
            <a:r>
              <a:rPr lang="en-US" sz="2800" dirty="0" smtClean="0"/>
              <a:t> and </a:t>
            </a:r>
            <a:r>
              <a:rPr lang="en-US" sz="2800" i="1" dirty="0" smtClean="0"/>
              <a:t>can penalize</a:t>
            </a:r>
            <a:r>
              <a:rPr lang="en-US" sz="2800" dirty="0" smtClean="0"/>
              <a:t> </a:t>
            </a:r>
            <a:r>
              <a:rPr lang="en-US" sz="2800" b="1" dirty="0" smtClean="0"/>
              <a:t>Seller</a:t>
            </a:r>
            <a:r>
              <a:rPr lang="en-US" sz="2800" dirty="0" smtClean="0"/>
              <a:t> -&gt; </a:t>
            </a:r>
            <a:r>
              <a:rPr lang="en-US" sz="2800" i="1" dirty="0" smtClean="0"/>
              <a:t>Reparation</a:t>
            </a:r>
            <a:r>
              <a:rPr lang="en-US" sz="2800" dirty="0" smtClean="0"/>
              <a:t>.</a:t>
            </a:r>
          </a:p>
          <a:p>
            <a:pPr algn="just"/>
            <a:r>
              <a:rPr lang="en-US" sz="2800" i="1" dirty="0" smtClean="0"/>
              <a:t>Real-time constraints</a:t>
            </a:r>
            <a:r>
              <a:rPr lang="en-US" sz="2800" dirty="0" smtClean="0"/>
              <a:t> are considered for actions and the last part depends on a </a:t>
            </a:r>
            <a:r>
              <a:rPr lang="en-US" sz="2800" i="1" dirty="0" smtClean="0"/>
              <a:t>condition</a:t>
            </a:r>
            <a:r>
              <a:rPr lang="en-US" sz="2800" dirty="0" smtClean="0"/>
              <a:t> (highest bid).</a:t>
            </a:r>
            <a:endParaRPr lang="en-US" sz="28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65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      Case Study: Online </a:t>
            </a:r>
            <a:br>
              <a:rPr lang="en-US" dirty="0" smtClean="0"/>
            </a:br>
            <a:r>
              <a:rPr lang="en-US" dirty="0" smtClean="0"/>
              <a:t>       Auctioning Process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0"/>
            <a:ext cx="53213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14282" y="1428750"/>
            <a:ext cx="2214578" cy="9906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1" dirty="0"/>
              <a:t>Contract Clauses</a:t>
            </a:r>
            <a:endParaRPr lang="en-US" sz="4000" dirty="0"/>
          </a:p>
        </p:txBody>
      </p:sp>
      <p:sp>
        <p:nvSpPr>
          <p:cNvPr id="10" name="9 Flecha doblada hacia arriba"/>
          <p:cNvSpPr/>
          <p:nvPr/>
        </p:nvSpPr>
        <p:spPr bwMode="auto">
          <a:xfrm rot="5400000">
            <a:off x="1071538" y="2490788"/>
            <a:ext cx="1357312" cy="1357312"/>
          </a:xfrm>
          <a:prstGeom prst="bentUpArrow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n-US" sz="1200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66</a:t>
            </a:fld>
            <a:r>
              <a:rPr lang="es-ES" dirty="0" smtClean="0"/>
              <a:t>/85</a:t>
            </a:r>
            <a:endParaRPr lang="es-E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77" y="4362740"/>
            <a:ext cx="9065455" cy="1066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827088" y="1965321"/>
            <a:ext cx="781685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600" b="1" dirty="0"/>
              <a:t>Top-level</a:t>
            </a:r>
            <a:r>
              <a:rPr lang="en-US" sz="2600" dirty="0"/>
              <a:t> of the diagram we specify for the </a:t>
            </a:r>
            <a:r>
              <a:rPr lang="en-US" sz="2600" i="1" dirty="0"/>
              <a:t>online auctioning process</a:t>
            </a:r>
            <a:r>
              <a:rPr lang="en-US" sz="2600" dirty="0"/>
              <a:t>:</a:t>
            </a:r>
            <a:endParaRPr 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027" y="3609883"/>
            <a:ext cx="9000567" cy="2105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3214678" y="1071546"/>
            <a:ext cx="3143272" cy="785804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1" dirty="0" smtClean="0"/>
              <a:t>C-O Diagrams</a:t>
            </a:r>
            <a:endParaRPr lang="en-US" sz="4000" dirty="0"/>
          </a:p>
        </p:txBody>
      </p:sp>
      <p:sp>
        <p:nvSpPr>
          <p:cNvPr id="1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Online Auctioning Process</a:t>
            </a:r>
            <a:endParaRPr lang="en-US" dirty="0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3" name="1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67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827088" y="1465255"/>
            <a:ext cx="3530598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2600" dirty="0"/>
              <a:t>Decomposition of clause </a:t>
            </a:r>
            <a:r>
              <a:rPr lang="en-US" sz="2600" b="1" dirty="0" err="1"/>
              <a:t>Check_Item</a:t>
            </a:r>
            <a:r>
              <a:rPr lang="en-US" sz="2600" dirty="0"/>
              <a:t>:</a:t>
            </a:r>
            <a:endParaRPr lang="en-US" sz="20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62525" y="1543054"/>
            <a:ext cx="418147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827088" y="4108434"/>
            <a:ext cx="353059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2600" dirty="0"/>
              <a:t>Decomposition of clause </a:t>
            </a:r>
            <a:r>
              <a:rPr lang="en-US" sz="2600" b="1" dirty="0" err="1"/>
              <a:t>Auction_Process</a:t>
            </a:r>
            <a:r>
              <a:rPr lang="en-US" sz="2600" dirty="0"/>
              <a:t>:</a:t>
            </a:r>
            <a:endParaRPr lang="en-US" sz="2000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0" y="4248134"/>
            <a:ext cx="4229100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Online Auctioning Process</a:t>
            </a:r>
            <a:endParaRPr lang="en-US" dirty="0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7"/>
          <p:cNvSpPr>
            <a:spLocks noChangeArrowheads="1"/>
          </p:cNvSpPr>
          <p:nvPr/>
        </p:nvSpPr>
        <p:spPr bwMode="auto">
          <a:xfrm>
            <a:off x="827088" y="1142984"/>
            <a:ext cx="3602036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2600" dirty="0"/>
              <a:t>Decomposition of clause </a:t>
            </a:r>
            <a:r>
              <a:rPr lang="en-US" sz="2600" b="1" dirty="0" err="1"/>
              <a:t>Payment_Shipment</a:t>
            </a:r>
            <a:r>
              <a:rPr lang="en-US" sz="2600" dirty="0"/>
              <a:t>:</a:t>
            </a:r>
            <a:endParaRPr lang="en-US" sz="2000" dirty="0"/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827088" y="4679965"/>
            <a:ext cx="3316284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2600" dirty="0"/>
              <a:t>Reparation of clause </a:t>
            </a:r>
            <a:r>
              <a:rPr lang="en-US" sz="2600" b="1" dirty="0" err="1"/>
              <a:t>Send_Item</a:t>
            </a:r>
            <a:r>
              <a:rPr lang="en-US" sz="2600" dirty="0"/>
              <a:t>:</a:t>
            </a:r>
            <a:endParaRPr lang="en-US" sz="20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87647" y="1214422"/>
            <a:ext cx="4271314" cy="3071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9650" y="4286256"/>
            <a:ext cx="3824288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Online Auctioning Process</a:t>
            </a:r>
            <a:endParaRPr lang="en-US" dirty="0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Correct Web Services Methodology (Correct-WS)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6319"/>
          </a:xfrm>
        </p:spPr>
        <p:txBody>
          <a:bodyPr>
            <a:normAutofit/>
          </a:bodyPr>
          <a:lstStyle/>
          <a:p>
            <a:pPr algn="just"/>
            <a:r>
              <a:rPr lang="en-US" sz="3000" b="1" dirty="0" smtClean="0"/>
              <a:t>Design</a:t>
            </a:r>
            <a:r>
              <a:rPr lang="en-US" sz="3000" dirty="0" smtClean="0"/>
              <a:t> and </a:t>
            </a:r>
            <a:r>
              <a:rPr lang="en-US" sz="3000" b="1" dirty="0" smtClean="0"/>
              <a:t>implementation</a:t>
            </a:r>
            <a:r>
              <a:rPr lang="en-US" sz="3000" dirty="0" smtClean="0"/>
              <a:t> of </a:t>
            </a:r>
            <a:r>
              <a:rPr lang="en-US" sz="3000" i="1" dirty="0" smtClean="0"/>
              <a:t>correct Web services</a:t>
            </a:r>
            <a:r>
              <a:rPr lang="en-US" sz="3000" dirty="0" smtClean="0"/>
              <a:t> (checked for potential design errors).</a:t>
            </a:r>
          </a:p>
          <a:p>
            <a:pPr algn="just"/>
            <a:r>
              <a:rPr lang="en-US" sz="3000" dirty="0" smtClean="0"/>
              <a:t>It is necessary a </a:t>
            </a:r>
            <a:r>
              <a:rPr lang="en-US" sz="3000" b="1" dirty="0" smtClean="0"/>
              <a:t>methodology</a:t>
            </a:r>
            <a:r>
              <a:rPr lang="en-US" sz="3000" dirty="0" smtClean="0"/>
              <a:t> covering every phase of the </a:t>
            </a:r>
            <a:r>
              <a:rPr lang="en-US" sz="3000" b="1" dirty="0" smtClean="0"/>
              <a:t>life cycle</a:t>
            </a:r>
            <a:r>
              <a:rPr lang="en-US" sz="3000" dirty="0" smtClean="0"/>
              <a:t>.</a:t>
            </a:r>
          </a:p>
          <a:p>
            <a:pPr lvl="1" algn="just"/>
            <a:r>
              <a:rPr lang="en-US" sz="2600" dirty="0" smtClean="0"/>
              <a:t>Analysis phase.</a:t>
            </a:r>
          </a:p>
          <a:p>
            <a:pPr lvl="1" algn="just"/>
            <a:r>
              <a:rPr lang="en-US" sz="2600" dirty="0" smtClean="0"/>
              <a:t>Design phase.</a:t>
            </a:r>
          </a:p>
          <a:p>
            <a:pPr lvl="1" algn="just"/>
            <a:r>
              <a:rPr lang="en-US" sz="2600" dirty="0" smtClean="0"/>
              <a:t>Choreography implementation phase.</a:t>
            </a:r>
          </a:p>
          <a:p>
            <a:pPr lvl="1" algn="just"/>
            <a:r>
              <a:rPr lang="en-US" sz="2600" dirty="0" smtClean="0"/>
              <a:t>Verification phase.</a:t>
            </a:r>
          </a:p>
          <a:p>
            <a:pPr lvl="1" algn="just"/>
            <a:r>
              <a:rPr lang="en-US" sz="2600" dirty="0" smtClean="0"/>
              <a:t>…</a:t>
            </a:r>
          </a:p>
          <a:p>
            <a:pPr algn="just"/>
            <a:endParaRPr lang="en-US" sz="2800" dirty="0" smtClean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7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3143240" y="1142998"/>
            <a:ext cx="3929090" cy="785804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1" dirty="0" smtClean="0"/>
              <a:t>Timed Automata</a:t>
            </a:r>
            <a:endParaRPr lang="en-US" sz="40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11" y="2214554"/>
            <a:ext cx="8999737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Online Auctioning Process</a:t>
            </a:r>
            <a:endParaRPr lang="en-US" dirty="0"/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70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Dec</a:t>
            </a:r>
            <a:r>
              <a:rPr lang="es-ES" dirty="0" smtClean="0"/>
              <a:t>, 2011 (Albacete)</a:t>
            </a:r>
            <a:endParaRPr lang="es-E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433" y="2608142"/>
            <a:ext cx="8888161" cy="1892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Online Auctioning Process</a:t>
            </a:r>
            <a:endParaRPr lang="en-US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71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7307" y="1142985"/>
            <a:ext cx="8308097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Online Auctioning Process</a:t>
            </a:r>
            <a:endParaRPr lang="en-US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72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2000232" y="1142984"/>
            <a:ext cx="5929354" cy="785804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1" dirty="0" smtClean="0"/>
              <a:t>Validation and Verification</a:t>
            </a:r>
            <a:endParaRPr lang="en-US" sz="4000" dirty="0"/>
          </a:p>
        </p:txBody>
      </p:sp>
      <p:sp>
        <p:nvSpPr>
          <p:cNvPr id="8" name="2 Marcador de contenido"/>
          <p:cNvSpPr>
            <a:spLocks noGrp="1"/>
          </p:cNvSpPr>
          <p:nvPr>
            <p:ph idx="1"/>
          </p:nvPr>
        </p:nvSpPr>
        <p:spPr>
          <a:xfrm>
            <a:off x="457200" y="1785926"/>
            <a:ext cx="8229600" cy="1785950"/>
          </a:xfrm>
        </p:spPr>
        <p:txBody>
          <a:bodyPr>
            <a:noAutofit/>
          </a:bodyPr>
          <a:lstStyle/>
          <a:p>
            <a:pPr algn="just"/>
            <a:r>
              <a:rPr lang="en-US" sz="2600" i="1" dirty="0" smtClean="0"/>
              <a:t>NTA</a:t>
            </a:r>
            <a:r>
              <a:rPr lang="en-US" sz="2600" dirty="0" smtClean="0"/>
              <a:t> obtained can be implemented in the </a:t>
            </a:r>
            <a:r>
              <a:rPr lang="en-US" sz="2600" b="1" dirty="0" smtClean="0"/>
              <a:t>UPPAAL tool</a:t>
            </a:r>
            <a:r>
              <a:rPr lang="en-US" sz="2600" dirty="0" smtClean="0"/>
              <a:t> for </a:t>
            </a:r>
            <a:r>
              <a:rPr lang="en-US" sz="2600" i="1" dirty="0" smtClean="0"/>
              <a:t>validation</a:t>
            </a:r>
            <a:r>
              <a:rPr lang="en-US" sz="2600" dirty="0" smtClean="0"/>
              <a:t> and </a:t>
            </a:r>
            <a:r>
              <a:rPr lang="en-US" sz="2600" i="1" dirty="0" smtClean="0"/>
              <a:t>verification</a:t>
            </a:r>
            <a:r>
              <a:rPr lang="en-US" sz="2600" dirty="0" smtClean="0"/>
              <a:t>.</a:t>
            </a:r>
          </a:p>
          <a:p>
            <a:pPr algn="just"/>
            <a:r>
              <a:rPr lang="en-US" sz="2600" b="1" dirty="0" smtClean="0"/>
              <a:t>Simulation</a:t>
            </a:r>
            <a:r>
              <a:rPr lang="en-US" sz="2600" dirty="0" smtClean="0"/>
              <a:t> to check that the contract </a:t>
            </a:r>
            <a:r>
              <a:rPr lang="en-US" sz="2600" i="1" dirty="0" smtClean="0"/>
              <a:t>behaves</a:t>
            </a:r>
            <a:r>
              <a:rPr lang="en-US" sz="2600" dirty="0" smtClean="0"/>
              <a:t> as expected.</a:t>
            </a:r>
            <a:endParaRPr lang="en-US" sz="26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97349" y="3208272"/>
            <a:ext cx="4646617" cy="3633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7 CuadroTexto"/>
          <p:cNvSpPr txBox="1">
            <a:spLocks noChangeArrowheads="1"/>
          </p:cNvSpPr>
          <p:nvPr/>
        </p:nvSpPr>
        <p:spPr bwMode="auto">
          <a:xfrm>
            <a:off x="1214414" y="4332288"/>
            <a:ext cx="1839913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UPPAAL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Simulator</a:t>
            </a:r>
          </a:p>
        </p:txBody>
      </p:sp>
      <p:sp>
        <p:nvSpPr>
          <p:cNvPr id="13" name="5 Flecha derecha"/>
          <p:cNvSpPr>
            <a:spLocks noChangeArrowheads="1"/>
          </p:cNvSpPr>
          <p:nvPr/>
        </p:nvSpPr>
        <p:spPr bwMode="auto">
          <a:xfrm>
            <a:off x="2879700" y="4500563"/>
            <a:ext cx="977900" cy="484187"/>
          </a:xfrm>
          <a:prstGeom prst="rightArrow">
            <a:avLst>
              <a:gd name="adj1" fmla="val 50000"/>
              <a:gd name="adj2" fmla="val 50024"/>
            </a:avLst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sz="1200"/>
          </a:p>
        </p:txBody>
      </p:sp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Online Auctioning Process</a:t>
            </a:r>
            <a:endParaRPr lang="en-US" dirty="0"/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2 Marcador de contenido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928694"/>
          </a:xfrm>
        </p:spPr>
        <p:txBody>
          <a:bodyPr>
            <a:noAutofit/>
          </a:bodyPr>
          <a:lstStyle/>
          <a:p>
            <a:pPr algn="just"/>
            <a:r>
              <a:rPr lang="en-US" sz="2600" i="1" dirty="0" smtClean="0"/>
              <a:t>Verification</a:t>
            </a:r>
            <a:r>
              <a:rPr lang="en-US" sz="2600" dirty="0" smtClean="0"/>
              <a:t> by checking the satisfaction of </a:t>
            </a:r>
            <a:r>
              <a:rPr lang="en-US" sz="2600" i="1" dirty="0" smtClean="0"/>
              <a:t>properties</a:t>
            </a:r>
            <a:r>
              <a:rPr lang="en-US" sz="2600" dirty="0" smtClean="0"/>
              <a:t> in the </a:t>
            </a:r>
            <a:r>
              <a:rPr lang="en-US" sz="2600" b="1" dirty="0" smtClean="0"/>
              <a:t>UPPAAL Verifier</a:t>
            </a:r>
            <a:r>
              <a:rPr lang="en-US" sz="2600" dirty="0" smtClean="0"/>
              <a:t>.</a:t>
            </a:r>
            <a:endParaRPr lang="en-US" sz="2600" dirty="0"/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2500306"/>
            <a:ext cx="9097941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s-ES" dirty="0" err="1" smtClean="0"/>
              <a:t>Dec</a:t>
            </a:r>
            <a:r>
              <a:rPr lang="es-ES" dirty="0" smtClean="0"/>
              <a:t>, 2011 (Albacete)</a:t>
            </a:r>
            <a:endParaRPr lang="es-ES" dirty="0"/>
          </a:p>
        </p:txBody>
      </p:sp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Online Auctioning Process</a:t>
            </a:r>
            <a:endParaRPr lang="en-US" dirty="0"/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74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2 Marcador de contenido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928694"/>
          </a:xfrm>
        </p:spPr>
        <p:txBody>
          <a:bodyPr>
            <a:noAutofit/>
          </a:bodyPr>
          <a:lstStyle/>
          <a:p>
            <a:pPr algn="just"/>
            <a:r>
              <a:rPr lang="en-GB" sz="2600" dirty="0" smtClean="0"/>
              <a:t>Also checking that </a:t>
            </a:r>
            <a:r>
              <a:rPr lang="en-GB" sz="2600" i="1" dirty="0" smtClean="0"/>
              <a:t>undesirable properties</a:t>
            </a:r>
            <a:r>
              <a:rPr lang="en-GB" sz="2600" dirty="0" smtClean="0"/>
              <a:t> are never satisfied </a:t>
            </a:r>
            <a:r>
              <a:rPr lang="en-US" sz="2600" dirty="0" smtClean="0"/>
              <a:t>in the </a:t>
            </a:r>
            <a:r>
              <a:rPr lang="en-US" sz="2600" b="1" dirty="0" smtClean="0"/>
              <a:t>UPPAAL Verifier</a:t>
            </a:r>
            <a:r>
              <a:rPr lang="en-GB" sz="2600" dirty="0" smtClean="0"/>
              <a:t>.</a:t>
            </a:r>
            <a:endParaRPr lang="en-US" sz="2600" dirty="0"/>
          </a:p>
        </p:txBody>
      </p:sp>
      <p:sp>
        <p:nvSpPr>
          <p:cNvPr id="1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s-ES" dirty="0" err="1" smtClean="0"/>
              <a:t>Dec</a:t>
            </a:r>
            <a:r>
              <a:rPr lang="es-ES" dirty="0" smtClean="0"/>
              <a:t>, 2011 (Albacete)</a:t>
            </a:r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2500306"/>
            <a:ext cx="9097940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Online Auctioning Process</a:t>
            </a:r>
            <a:endParaRPr lang="en-US" dirty="0"/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75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2 Marcador de contenido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928694"/>
          </a:xfrm>
        </p:spPr>
        <p:txBody>
          <a:bodyPr>
            <a:noAutofit/>
          </a:bodyPr>
          <a:lstStyle/>
          <a:p>
            <a:pPr algn="just"/>
            <a:r>
              <a:rPr lang="en-GB" sz="2600" b="1" dirty="0" smtClean="0"/>
              <a:t>Diagnostic trace</a:t>
            </a:r>
            <a:r>
              <a:rPr lang="en-GB" sz="2600" dirty="0" smtClean="0"/>
              <a:t> can be provided by the </a:t>
            </a:r>
            <a:r>
              <a:rPr lang="en-GB" sz="2600" i="1" dirty="0" smtClean="0"/>
              <a:t>verifier</a:t>
            </a:r>
            <a:r>
              <a:rPr lang="en-GB" sz="2600" dirty="0" smtClean="0"/>
              <a:t> in the </a:t>
            </a:r>
            <a:r>
              <a:rPr lang="en-GB" sz="2600" i="1" dirty="0" smtClean="0"/>
              <a:t>simulator</a:t>
            </a:r>
            <a:r>
              <a:rPr lang="en-GB" sz="2600" dirty="0" smtClean="0"/>
              <a:t> for an </a:t>
            </a:r>
            <a:r>
              <a:rPr lang="en-GB" sz="2600" i="1" dirty="0" smtClean="0"/>
              <a:t>unsatisfied property</a:t>
            </a:r>
            <a:r>
              <a:rPr lang="en-GB" sz="2600" dirty="0" smtClean="0"/>
              <a:t>.</a:t>
            </a:r>
            <a:endParaRPr lang="en-US" sz="2600" dirty="0"/>
          </a:p>
        </p:txBody>
      </p:sp>
      <p:sp>
        <p:nvSpPr>
          <p:cNvPr id="1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s-ES" dirty="0" err="1" smtClean="0"/>
              <a:t>Dec</a:t>
            </a:r>
            <a:r>
              <a:rPr lang="es-ES" dirty="0" smtClean="0"/>
              <a:t>, 2011 (Albacete)</a:t>
            </a:r>
            <a:endParaRPr lang="es-E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2071678"/>
            <a:ext cx="6137370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Online Auctioning Process</a:t>
            </a:r>
            <a:endParaRPr lang="en-US" dirty="0"/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76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   Other Applications</a:t>
            </a:r>
            <a:endParaRPr 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2928926" y="1142984"/>
            <a:ext cx="4286280" cy="785804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1" dirty="0" smtClean="0"/>
              <a:t>Satisfaction </a:t>
            </a:r>
            <a:r>
              <a:rPr lang="en-US" sz="4000" b="1" dirty="0" smtClean="0"/>
              <a:t>Rules*</a:t>
            </a:r>
            <a:endParaRPr lang="en-US" sz="4000" dirty="0"/>
          </a:p>
        </p:txBody>
      </p:sp>
      <p:sp>
        <p:nvSpPr>
          <p:cNvPr id="16" name="2 Marcador de contenido"/>
          <p:cNvSpPr>
            <a:spLocks noGrp="1"/>
          </p:cNvSpPr>
          <p:nvPr>
            <p:ph idx="1"/>
          </p:nvPr>
        </p:nvSpPr>
        <p:spPr>
          <a:xfrm>
            <a:off x="457200" y="1785926"/>
            <a:ext cx="8229600" cy="1357322"/>
          </a:xfrm>
        </p:spPr>
        <p:txBody>
          <a:bodyPr>
            <a:noAutofit/>
          </a:bodyPr>
          <a:lstStyle/>
          <a:p>
            <a:pPr algn="just"/>
            <a:r>
              <a:rPr lang="en-US" sz="2600" dirty="0" smtClean="0"/>
              <a:t>Set of rules to check whether a </a:t>
            </a:r>
            <a:r>
              <a:rPr lang="en-US" sz="2600" b="1" dirty="0" smtClean="0"/>
              <a:t>contract</a:t>
            </a:r>
            <a:r>
              <a:rPr lang="en-US" sz="2600" dirty="0" smtClean="0"/>
              <a:t> is satisfied or not by a specific </a:t>
            </a:r>
            <a:r>
              <a:rPr lang="en-US" sz="2600" b="1" dirty="0" smtClean="0"/>
              <a:t>timed automaton</a:t>
            </a:r>
            <a:r>
              <a:rPr lang="en-US" sz="2600" dirty="0" smtClean="0"/>
              <a:t>.</a:t>
            </a:r>
          </a:p>
          <a:p>
            <a:pPr algn="just"/>
            <a:r>
              <a:rPr lang="en-US" sz="2600" dirty="0" smtClean="0"/>
              <a:t>For </a:t>
            </a:r>
            <a:r>
              <a:rPr lang="en-US" sz="2600" b="1" dirty="0" smtClean="0"/>
              <a:t>example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3357562"/>
            <a:ext cx="8248085" cy="2658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500034" y="6286520"/>
            <a:ext cx="8143900" cy="500066"/>
          </a:xfrm>
          <a:prstGeom prst="roundRect">
            <a:avLst>
              <a:gd name="adj" fmla="val 21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1600" b="1" dirty="0" smtClean="0"/>
              <a:t>*Contractually </a:t>
            </a:r>
            <a:r>
              <a:rPr lang="en-US" sz="1600" b="1" dirty="0" smtClean="0"/>
              <a:t>Compliant Service </a:t>
            </a:r>
            <a:r>
              <a:rPr lang="en-US" sz="1600" b="1" dirty="0" smtClean="0"/>
              <a:t>Compositions (2011)</a:t>
            </a:r>
            <a:r>
              <a:rPr lang="en-US" sz="1600" dirty="0" smtClean="0"/>
              <a:t>, </a:t>
            </a:r>
            <a:r>
              <a:rPr lang="en-US" sz="1600" dirty="0" smtClean="0"/>
              <a:t>in </a:t>
            </a:r>
            <a:r>
              <a:rPr lang="en-US" sz="1600" i="1" dirty="0" smtClean="0"/>
              <a:t>The Ninth International Conference </a:t>
            </a:r>
            <a:r>
              <a:rPr lang="en-US" sz="1600" i="1" dirty="0" smtClean="0"/>
              <a:t> </a:t>
            </a:r>
          </a:p>
          <a:p>
            <a:pPr>
              <a:lnSpc>
                <a:spcPct val="90000"/>
              </a:lnSpc>
            </a:pPr>
            <a:r>
              <a:rPr lang="en-US" sz="1600" i="1" dirty="0" smtClean="0"/>
              <a:t>  on Service </a:t>
            </a:r>
            <a:r>
              <a:rPr lang="en-US" sz="1600" i="1" dirty="0" smtClean="0"/>
              <a:t>Oriented Computing.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   Other Applications</a:t>
            </a:r>
            <a:endParaRPr 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2000232" y="1142984"/>
            <a:ext cx="5929354" cy="785804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1" dirty="0" smtClean="0"/>
              <a:t>From C-O Diagrams to CL</a:t>
            </a:r>
            <a:endParaRPr lang="en-US" sz="4000" dirty="0"/>
          </a:p>
        </p:txBody>
      </p:sp>
      <p:sp>
        <p:nvSpPr>
          <p:cNvPr id="13" name="5 Flecha derecha"/>
          <p:cNvSpPr>
            <a:spLocks noChangeArrowheads="1"/>
          </p:cNvSpPr>
          <p:nvPr/>
        </p:nvSpPr>
        <p:spPr bwMode="auto">
          <a:xfrm>
            <a:off x="3165472" y="3429000"/>
            <a:ext cx="977900" cy="484187"/>
          </a:xfrm>
          <a:prstGeom prst="rightArrow">
            <a:avLst>
              <a:gd name="adj1" fmla="val 50000"/>
              <a:gd name="adj2" fmla="val 50024"/>
            </a:avLst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sz="12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24" y="1928802"/>
            <a:ext cx="4452942" cy="4619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7 CuadroTexto"/>
          <p:cNvSpPr txBox="1">
            <a:spLocks noChangeArrowheads="1"/>
          </p:cNvSpPr>
          <p:nvPr/>
        </p:nvSpPr>
        <p:spPr bwMode="auto">
          <a:xfrm>
            <a:off x="1071538" y="3143248"/>
            <a:ext cx="185738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Translation</a:t>
            </a:r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b="1" dirty="0" smtClean="0">
                <a:solidFill>
                  <a:srgbClr val="FF0000"/>
                </a:solidFill>
              </a:rPr>
              <a:t>Function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4357686" y="1857364"/>
            <a:ext cx="4572032" cy="4786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78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500034" y="4211647"/>
            <a:ext cx="7929618" cy="574675"/>
          </a:xfrm>
          <a:prstGeom prst="roundRect">
            <a:avLst>
              <a:gd name="adj" fmla="val 16667"/>
            </a:avLst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accent5">
                <a:lumMod val="40000"/>
                <a:lumOff val="6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0034" y="1928802"/>
            <a:ext cx="8229600" cy="45259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Introduction</a:t>
            </a:r>
          </a:p>
          <a:p>
            <a:pPr marL="514350" indent="-514350">
              <a:buAutoNum type="arabicPeriod"/>
            </a:pPr>
            <a:r>
              <a:rPr lang="en-US" dirty="0" smtClean="0"/>
              <a:t>Design and Verification of Web Service Compositions</a:t>
            </a:r>
          </a:p>
          <a:p>
            <a:pPr marL="514350" indent="-514350">
              <a:buAutoNum type="arabicPeriod"/>
            </a:pPr>
            <a:r>
              <a:rPr lang="en-US" dirty="0" smtClean="0"/>
              <a:t>Contract-Oriented Diagrams (C-O Diagrams)</a:t>
            </a:r>
          </a:p>
          <a:p>
            <a:pPr marL="514350" indent="-514350">
              <a:buAutoNum type="arabicPeriod"/>
            </a:pPr>
            <a:r>
              <a:rPr lang="en-US" dirty="0" smtClean="0"/>
              <a:t>Conclusions and Future 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79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       Correct-WS Translations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7" name="Rectangle 79"/>
          <p:cNvSpPr>
            <a:spLocks noChangeAspect="1" noChangeArrowheads="1"/>
          </p:cNvSpPr>
          <p:nvPr/>
        </p:nvSpPr>
        <p:spPr bwMode="auto">
          <a:xfrm>
            <a:off x="3563938" y="4460861"/>
            <a:ext cx="1860550" cy="9636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600" b="1">
                <a:solidFill>
                  <a:srgbClr val="FF0000"/>
                </a:solidFill>
              </a:rPr>
              <a:t>TIMED</a:t>
            </a:r>
            <a:br>
              <a:rPr lang="es-ES" sz="1600" b="1">
                <a:solidFill>
                  <a:srgbClr val="FF0000"/>
                </a:solidFill>
              </a:rPr>
            </a:br>
            <a:r>
              <a:rPr lang="es-ES" sz="1600" b="1">
                <a:solidFill>
                  <a:srgbClr val="FF0000"/>
                </a:solidFill>
              </a:rPr>
              <a:t>AUTOMATA</a:t>
            </a:r>
          </a:p>
          <a:p>
            <a:pPr algn="ctr"/>
            <a:r>
              <a:rPr lang="es-ES" sz="1200" b="1">
                <a:solidFill>
                  <a:srgbClr val="FF0000"/>
                </a:solidFill>
              </a:rPr>
              <a:t>XML UPPAAL</a:t>
            </a:r>
          </a:p>
          <a:p>
            <a:pPr algn="ctr"/>
            <a:r>
              <a:rPr lang="es-ES" sz="1200" b="1">
                <a:solidFill>
                  <a:srgbClr val="FF0000"/>
                </a:solidFill>
              </a:rPr>
              <a:t>document</a:t>
            </a:r>
          </a:p>
        </p:txBody>
      </p:sp>
      <p:grpSp>
        <p:nvGrpSpPr>
          <p:cNvPr id="8" name="Group 81"/>
          <p:cNvGrpSpPr>
            <a:grpSpLocks noChangeAspect="1"/>
          </p:cNvGrpSpPr>
          <p:nvPr/>
        </p:nvGrpSpPr>
        <p:grpSpPr bwMode="auto">
          <a:xfrm>
            <a:off x="1392238" y="3128948"/>
            <a:ext cx="1595437" cy="638175"/>
            <a:chOff x="1881" y="4117"/>
            <a:chExt cx="1980" cy="1080"/>
          </a:xfrm>
        </p:grpSpPr>
        <p:sp>
          <p:nvSpPr>
            <p:cNvPr id="9" name="Text Box 82"/>
            <p:cNvSpPr txBox="1">
              <a:spLocks noChangeAspect="1" noChangeArrowheads="1"/>
            </p:cNvSpPr>
            <p:nvPr/>
          </p:nvSpPr>
          <p:spPr bwMode="auto">
            <a:xfrm>
              <a:off x="1881" y="4117"/>
              <a:ext cx="1980" cy="10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GB" sz="1200" dirty="0"/>
                <a:t>       </a:t>
              </a:r>
              <a:r>
                <a:rPr lang="en-GB" sz="1200" dirty="0" smtClean="0"/>
                <a:t>   </a:t>
              </a:r>
              <a:r>
                <a:rPr lang="en-GB" sz="1400" b="1" dirty="0" smtClean="0">
                  <a:solidFill>
                    <a:srgbClr val="99CC00"/>
                  </a:solidFill>
                </a:rPr>
                <a:t>Choreography </a:t>
              </a:r>
              <a:endParaRPr lang="en-GB" sz="1400" b="1" dirty="0">
                <a:solidFill>
                  <a:srgbClr val="99CC00"/>
                </a:solidFill>
              </a:endParaRPr>
            </a:p>
            <a:p>
              <a:pPr algn="ctr"/>
              <a:r>
                <a:rPr lang="en-GB" sz="1400" b="1" dirty="0">
                  <a:solidFill>
                    <a:srgbClr val="99CC00"/>
                  </a:solidFill>
                </a:rPr>
                <a:t>Implementation</a:t>
              </a:r>
              <a:endParaRPr lang="en-GB" sz="1400" dirty="0"/>
            </a:p>
            <a:p>
              <a:pPr algn="ctr"/>
              <a:endParaRPr lang="es-ES" sz="1400" dirty="0"/>
            </a:p>
          </p:txBody>
        </p:sp>
        <p:sp>
          <p:nvSpPr>
            <p:cNvPr id="10" name="AutoShape 83"/>
            <p:cNvSpPr>
              <a:spLocks noChangeAspect="1" noChangeArrowheads="1"/>
            </p:cNvSpPr>
            <p:nvPr/>
          </p:nvSpPr>
          <p:spPr bwMode="auto">
            <a:xfrm>
              <a:off x="1881" y="4117"/>
              <a:ext cx="540" cy="360"/>
            </a:xfrm>
            <a:prstGeom prst="octagon">
              <a:avLst>
                <a:gd name="adj" fmla="val 29287"/>
              </a:avLst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s-ES" sz="1200" b="1">
                  <a:solidFill>
                    <a:schemeClr val="bg1"/>
                  </a:solidFill>
                </a:rPr>
                <a:t>4</a:t>
              </a:r>
              <a:endParaRPr lang="es-ES" sz="1200">
                <a:solidFill>
                  <a:schemeClr val="bg1"/>
                </a:solidFill>
              </a:endParaRPr>
            </a:p>
          </p:txBody>
        </p:sp>
      </p:grpSp>
      <p:sp>
        <p:nvSpPr>
          <p:cNvPr id="11" name="AutoShape 86"/>
          <p:cNvSpPr>
            <a:spLocks noChangeAspect="1" noChangeArrowheads="1"/>
          </p:cNvSpPr>
          <p:nvPr/>
        </p:nvSpPr>
        <p:spPr bwMode="auto">
          <a:xfrm rot="8611754">
            <a:off x="2646363" y="3808398"/>
            <a:ext cx="1062037" cy="319088"/>
          </a:xfrm>
          <a:prstGeom prst="rightArrow">
            <a:avLst>
              <a:gd name="adj1" fmla="val 50000"/>
              <a:gd name="adj2" fmla="val 8320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800"/>
              <a:t>       </a:t>
            </a:r>
            <a:endParaRPr lang="es-ES"/>
          </a:p>
        </p:txBody>
      </p:sp>
      <p:grpSp>
        <p:nvGrpSpPr>
          <p:cNvPr id="12" name="Group 87"/>
          <p:cNvGrpSpPr>
            <a:grpSpLocks noChangeAspect="1"/>
          </p:cNvGrpSpPr>
          <p:nvPr/>
        </p:nvGrpSpPr>
        <p:grpSpPr bwMode="auto">
          <a:xfrm>
            <a:off x="3616325" y="3873486"/>
            <a:ext cx="1462088" cy="531812"/>
            <a:chOff x="4761" y="5377"/>
            <a:chExt cx="1980" cy="900"/>
          </a:xfrm>
        </p:grpSpPr>
        <p:sp>
          <p:nvSpPr>
            <p:cNvPr id="13" name="Text Box 88"/>
            <p:cNvSpPr txBox="1">
              <a:spLocks noChangeAspect="1" noChangeArrowheads="1"/>
            </p:cNvSpPr>
            <p:nvPr/>
          </p:nvSpPr>
          <p:spPr bwMode="auto">
            <a:xfrm>
              <a:off x="4761" y="5377"/>
              <a:ext cx="1980" cy="9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GB" sz="1200"/>
                <a:t>         </a:t>
              </a:r>
              <a:r>
                <a:rPr lang="en-GB" sz="1200">
                  <a:solidFill>
                    <a:srgbClr val="FF0000"/>
                  </a:solidFill>
                </a:rPr>
                <a:t>Verification </a:t>
              </a:r>
            </a:p>
            <a:p>
              <a:pPr algn="ctr"/>
              <a:r>
                <a:rPr lang="en-GB" sz="1200">
                  <a:solidFill>
                    <a:srgbClr val="FF0000"/>
                  </a:solidFill>
                </a:rPr>
                <a:t>       of Design</a:t>
              </a:r>
              <a:r>
                <a:rPr lang="en-GB" sz="1200"/>
                <a:t> </a:t>
              </a:r>
            </a:p>
            <a:p>
              <a:pPr algn="ctr"/>
              <a:endParaRPr lang="es-ES"/>
            </a:p>
          </p:txBody>
        </p:sp>
        <p:sp>
          <p:nvSpPr>
            <p:cNvPr id="14" name="AutoShape 89"/>
            <p:cNvSpPr>
              <a:spLocks noChangeAspect="1" noChangeArrowheads="1"/>
            </p:cNvSpPr>
            <p:nvPr/>
          </p:nvSpPr>
          <p:spPr bwMode="auto">
            <a:xfrm>
              <a:off x="4761" y="5377"/>
              <a:ext cx="540" cy="36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s-ES" sz="1200" b="1">
                  <a:solidFill>
                    <a:schemeClr val="bg1"/>
                  </a:solidFill>
                </a:rPr>
                <a:t>3</a:t>
              </a:r>
              <a:endParaRPr lang="es-E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91"/>
          <p:cNvSpPr>
            <a:spLocks noChangeAspect="1" noChangeArrowheads="1"/>
          </p:cNvSpPr>
          <p:nvPr/>
        </p:nvSpPr>
        <p:spPr bwMode="auto">
          <a:xfrm>
            <a:off x="827088" y="4298936"/>
            <a:ext cx="1860550" cy="8493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200">
                <a:solidFill>
                  <a:srgbClr val="0000FF"/>
                </a:solidFill>
              </a:rPr>
              <a:t>Choreography Layer</a:t>
            </a:r>
          </a:p>
          <a:p>
            <a:pPr algn="ctr"/>
            <a:r>
              <a:rPr lang="en-GB" sz="2000" b="1">
                <a:solidFill>
                  <a:srgbClr val="0000FF"/>
                </a:solidFill>
              </a:rPr>
              <a:t>WS-CDL</a:t>
            </a:r>
          </a:p>
          <a:p>
            <a:pPr algn="ctr"/>
            <a:r>
              <a:rPr lang="en-GB" sz="1200">
                <a:solidFill>
                  <a:srgbClr val="0000FF"/>
                </a:solidFill>
              </a:rPr>
              <a:t>              XML</a:t>
            </a:r>
            <a:endParaRPr lang="es-ES" sz="1200">
              <a:solidFill>
                <a:srgbClr val="0000FF"/>
              </a:solidFill>
            </a:endParaRPr>
          </a:p>
        </p:txBody>
      </p:sp>
      <p:sp>
        <p:nvSpPr>
          <p:cNvPr id="16" name="Rectangle 92"/>
          <p:cNvSpPr>
            <a:spLocks noChangeAspect="1" noChangeArrowheads="1"/>
          </p:cNvSpPr>
          <p:nvPr/>
        </p:nvSpPr>
        <p:spPr bwMode="auto">
          <a:xfrm>
            <a:off x="6540500" y="4298936"/>
            <a:ext cx="1858963" cy="8493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200">
                <a:solidFill>
                  <a:srgbClr val="00CC00"/>
                </a:solidFill>
              </a:rPr>
              <a:t>Orchestration Layer</a:t>
            </a:r>
          </a:p>
          <a:p>
            <a:pPr algn="ctr"/>
            <a:r>
              <a:rPr lang="en-GB" sz="2000" b="1">
                <a:solidFill>
                  <a:srgbClr val="00CC00"/>
                </a:solidFill>
              </a:rPr>
              <a:t>WS-BPEL</a:t>
            </a:r>
          </a:p>
          <a:p>
            <a:pPr algn="ctr"/>
            <a:r>
              <a:rPr lang="en-GB" sz="1200">
                <a:solidFill>
                  <a:srgbClr val="00CC00"/>
                </a:solidFill>
              </a:rPr>
              <a:t>              XML</a:t>
            </a:r>
            <a:endParaRPr lang="es-ES">
              <a:solidFill>
                <a:srgbClr val="00CC00"/>
              </a:solidFill>
            </a:endParaRPr>
          </a:p>
        </p:txBody>
      </p:sp>
      <p:sp>
        <p:nvSpPr>
          <p:cNvPr id="17" name="AutoShape 93"/>
          <p:cNvSpPr>
            <a:spLocks noChangeAspect="1" noChangeArrowheads="1"/>
          </p:cNvSpPr>
          <p:nvPr/>
        </p:nvSpPr>
        <p:spPr bwMode="auto">
          <a:xfrm>
            <a:off x="2700338" y="4618023"/>
            <a:ext cx="841375" cy="317500"/>
          </a:xfrm>
          <a:prstGeom prst="rightArrow">
            <a:avLst>
              <a:gd name="adj1" fmla="val 50000"/>
              <a:gd name="adj2" fmla="val 6625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s-ES"/>
          </a:p>
        </p:txBody>
      </p:sp>
      <p:sp>
        <p:nvSpPr>
          <p:cNvPr id="18" name="AutoShape 96"/>
          <p:cNvSpPr>
            <a:spLocks noChangeAspect="1" noChangeArrowheads="1"/>
          </p:cNvSpPr>
          <p:nvPr/>
        </p:nvSpPr>
        <p:spPr bwMode="auto">
          <a:xfrm rot="3211754">
            <a:off x="5716588" y="3727436"/>
            <a:ext cx="849312" cy="398462"/>
          </a:xfrm>
          <a:prstGeom prst="rightArrow">
            <a:avLst>
              <a:gd name="adj1" fmla="val 50000"/>
              <a:gd name="adj2" fmla="val 5328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800"/>
              <a:t>       </a:t>
            </a:r>
            <a:endParaRPr lang="es-ES"/>
          </a:p>
        </p:txBody>
      </p:sp>
      <p:sp>
        <p:nvSpPr>
          <p:cNvPr id="19" name="AutoShape 99"/>
          <p:cNvSpPr>
            <a:spLocks noChangeAspect="1" noChangeArrowheads="1"/>
          </p:cNvSpPr>
          <p:nvPr/>
        </p:nvSpPr>
        <p:spPr bwMode="auto">
          <a:xfrm>
            <a:off x="4945063" y="3873486"/>
            <a:ext cx="398462" cy="531812"/>
          </a:xfrm>
          <a:prstGeom prst="downArrow">
            <a:avLst>
              <a:gd name="adj1" fmla="val 50000"/>
              <a:gd name="adj2" fmla="val 3336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0" name="AutoShape 100"/>
          <p:cNvSpPr>
            <a:spLocks noChangeAspect="1" noChangeArrowheads="1"/>
          </p:cNvSpPr>
          <p:nvPr/>
        </p:nvSpPr>
        <p:spPr bwMode="auto">
          <a:xfrm>
            <a:off x="4414838" y="2492361"/>
            <a:ext cx="398462" cy="3175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1" name="Rectangle 102"/>
          <p:cNvSpPr>
            <a:spLocks noChangeAspect="1" noChangeArrowheads="1"/>
          </p:cNvSpPr>
          <p:nvPr/>
        </p:nvSpPr>
        <p:spPr bwMode="auto">
          <a:xfrm>
            <a:off x="3749675" y="1428736"/>
            <a:ext cx="1860550" cy="957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600" dirty="0"/>
              <a:t>     </a:t>
            </a:r>
            <a:r>
              <a:rPr lang="en-GB" sz="1600" b="1" dirty="0">
                <a:solidFill>
                  <a:srgbClr val="FF6600"/>
                </a:solidFill>
              </a:rPr>
              <a:t>Analysis </a:t>
            </a:r>
          </a:p>
          <a:p>
            <a:pPr algn="ctr"/>
            <a:endParaRPr lang="en-GB" sz="1200" dirty="0">
              <a:solidFill>
                <a:srgbClr val="FF6600"/>
              </a:solidFill>
            </a:endParaRPr>
          </a:p>
          <a:p>
            <a:pPr algn="ctr"/>
            <a:r>
              <a:rPr lang="en-GB" sz="2200" b="1" dirty="0">
                <a:solidFill>
                  <a:srgbClr val="FF6600"/>
                </a:solidFill>
              </a:rPr>
              <a:t>   KAOS</a:t>
            </a:r>
          </a:p>
          <a:p>
            <a:pPr algn="ctr"/>
            <a:endParaRPr lang="es-ES" dirty="0"/>
          </a:p>
        </p:txBody>
      </p:sp>
      <p:sp>
        <p:nvSpPr>
          <p:cNvPr id="22" name="AutoShape 103"/>
          <p:cNvSpPr>
            <a:spLocks noChangeAspect="1" noChangeArrowheads="1"/>
          </p:cNvSpPr>
          <p:nvPr/>
        </p:nvSpPr>
        <p:spPr bwMode="auto">
          <a:xfrm>
            <a:off x="3786182" y="1428736"/>
            <a:ext cx="398463" cy="212725"/>
          </a:xfrm>
          <a:prstGeom prst="octagon">
            <a:avLst>
              <a:gd name="adj" fmla="val 29287"/>
            </a:avLst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Rectangle 104"/>
          <p:cNvSpPr>
            <a:spLocks noChangeAspect="1" noChangeArrowheads="1"/>
          </p:cNvSpPr>
          <p:nvPr/>
        </p:nvSpPr>
        <p:spPr bwMode="auto">
          <a:xfrm>
            <a:off x="3779838" y="2903523"/>
            <a:ext cx="1860550" cy="850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400">
                <a:solidFill>
                  <a:srgbClr val="990099"/>
                </a:solidFill>
              </a:rPr>
              <a:t>Design</a:t>
            </a:r>
          </a:p>
          <a:p>
            <a:pPr algn="ctr"/>
            <a:r>
              <a:rPr lang="en-GB" sz="1000">
                <a:solidFill>
                  <a:srgbClr val="990099"/>
                </a:solidFill>
              </a:rPr>
              <a:t>Sequence Diagrams</a:t>
            </a:r>
          </a:p>
          <a:p>
            <a:pPr algn="ctr"/>
            <a:r>
              <a:rPr lang="en-GB" b="1">
                <a:solidFill>
                  <a:srgbClr val="990099"/>
                </a:solidFill>
              </a:rPr>
              <a:t>RT-UML</a:t>
            </a:r>
          </a:p>
          <a:p>
            <a:pPr algn="ctr"/>
            <a:r>
              <a:rPr lang="en-GB" sz="1200">
                <a:solidFill>
                  <a:srgbClr val="990099"/>
                </a:solidFill>
              </a:rPr>
              <a:t>  </a:t>
            </a:r>
            <a:r>
              <a:rPr lang="en-GB" sz="800">
                <a:solidFill>
                  <a:srgbClr val="990099"/>
                </a:solidFill>
              </a:rPr>
              <a:t>XMI</a:t>
            </a:r>
            <a:endParaRPr lang="es-ES" sz="800">
              <a:solidFill>
                <a:srgbClr val="990099"/>
              </a:solidFill>
            </a:endParaRPr>
          </a:p>
        </p:txBody>
      </p:sp>
      <p:grpSp>
        <p:nvGrpSpPr>
          <p:cNvPr id="24" name="Group 106"/>
          <p:cNvGrpSpPr>
            <a:grpSpLocks noChangeAspect="1"/>
          </p:cNvGrpSpPr>
          <p:nvPr/>
        </p:nvGrpSpPr>
        <p:grpSpPr bwMode="auto">
          <a:xfrm>
            <a:off x="1271588" y="5343511"/>
            <a:ext cx="1860550" cy="639762"/>
            <a:chOff x="1521" y="7894"/>
            <a:chExt cx="2520" cy="1083"/>
          </a:xfrm>
        </p:grpSpPr>
        <p:sp>
          <p:nvSpPr>
            <p:cNvPr id="25" name="Text Box 107"/>
            <p:cNvSpPr txBox="1">
              <a:spLocks noChangeAspect="1" noChangeArrowheads="1"/>
            </p:cNvSpPr>
            <p:nvPr/>
          </p:nvSpPr>
          <p:spPr bwMode="auto">
            <a:xfrm>
              <a:off x="1521" y="7897"/>
              <a:ext cx="2520" cy="10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GB" sz="1200" b="1">
                  <a:solidFill>
                    <a:srgbClr val="0000FF"/>
                  </a:solidFill>
                </a:rPr>
                <a:t>           Verification of Choreography Implementation</a:t>
              </a:r>
            </a:p>
            <a:p>
              <a:pPr algn="ctr"/>
              <a:endParaRPr lang="es-ES"/>
            </a:p>
          </p:txBody>
        </p:sp>
        <p:sp>
          <p:nvSpPr>
            <p:cNvPr id="26" name="AutoShape 108"/>
            <p:cNvSpPr>
              <a:spLocks noChangeAspect="1" noChangeArrowheads="1"/>
            </p:cNvSpPr>
            <p:nvPr/>
          </p:nvSpPr>
          <p:spPr bwMode="auto">
            <a:xfrm>
              <a:off x="1521" y="7894"/>
              <a:ext cx="687" cy="36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s-ES" sz="1200" b="1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27" name="Line 109"/>
          <p:cNvSpPr>
            <a:spLocks noChangeAspect="1" noChangeShapeType="1"/>
          </p:cNvSpPr>
          <p:nvPr/>
        </p:nvSpPr>
        <p:spPr bwMode="auto">
          <a:xfrm flipV="1">
            <a:off x="2730500" y="4919648"/>
            <a:ext cx="266700" cy="425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8" name="Text Box 111"/>
          <p:cNvSpPr txBox="1">
            <a:spLocks noChangeAspect="1" noChangeArrowheads="1"/>
          </p:cNvSpPr>
          <p:nvPr/>
        </p:nvSpPr>
        <p:spPr bwMode="auto">
          <a:xfrm>
            <a:off x="6273800" y="5254611"/>
            <a:ext cx="2259013" cy="6381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400">
                <a:solidFill>
                  <a:srgbClr val="00CC00"/>
                </a:solidFill>
              </a:rPr>
              <a:t>            Verification of      </a:t>
            </a:r>
          </a:p>
          <a:p>
            <a:pPr algn="ctr"/>
            <a:r>
              <a:rPr lang="en-GB" sz="1400">
                <a:solidFill>
                  <a:srgbClr val="00CC00"/>
                </a:solidFill>
              </a:rPr>
              <a:t>         Orchestration     </a:t>
            </a:r>
          </a:p>
          <a:p>
            <a:pPr algn="ctr"/>
            <a:r>
              <a:rPr lang="en-GB" sz="1400">
                <a:solidFill>
                  <a:srgbClr val="00CC00"/>
                </a:solidFill>
              </a:rPr>
              <a:t>         Implementation</a:t>
            </a:r>
            <a:endParaRPr lang="es-ES">
              <a:solidFill>
                <a:srgbClr val="00CC00"/>
              </a:solidFill>
            </a:endParaRPr>
          </a:p>
        </p:txBody>
      </p:sp>
      <p:sp>
        <p:nvSpPr>
          <p:cNvPr id="29" name="AutoShape 112"/>
          <p:cNvSpPr>
            <a:spLocks noChangeAspect="1" noChangeArrowheads="1"/>
          </p:cNvSpPr>
          <p:nvPr/>
        </p:nvSpPr>
        <p:spPr bwMode="auto">
          <a:xfrm>
            <a:off x="6273800" y="5253023"/>
            <a:ext cx="615950" cy="212725"/>
          </a:xfrm>
          <a:prstGeom prst="octagon">
            <a:avLst>
              <a:gd name="adj" fmla="val 29287"/>
            </a:avLst>
          </a:prstGeom>
          <a:solidFill>
            <a:srgbClr val="00CC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0" name="AutoShape 113"/>
          <p:cNvSpPr>
            <a:spLocks noChangeAspect="1" noChangeArrowheads="1"/>
          </p:cNvSpPr>
          <p:nvPr/>
        </p:nvSpPr>
        <p:spPr bwMode="auto">
          <a:xfrm>
            <a:off x="5476875" y="4618023"/>
            <a:ext cx="930275" cy="317500"/>
          </a:xfrm>
          <a:prstGeom prst="leftArrow">
            <a:avLst>
              <a:gd name="adj1" fmla="val 50000"/>
              <a:gd name="adj2" fmla="val 7325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800"/>
              <a:t>   </a:t>
            </a:r>
            <a:endParaRPr lang="es-ES"/>
          </a:p>
        </p:txBody>
      </p:sp>
      <p:sp>
        <p:nvSpPr>
          <p:cNvPr id="31" name="Line 114"/>
          <p:cNvSpPr>
            <a:spLocks noChangeAspect="1" noChangeShapeType="1"/>
          </p:cNvSpPr>
          <p:nvPr/>
        </p:nvSpPr>
        <p:spPr bwMode="auto">
          <a:xfrm flipH="1" flipV="1">
            <a:off x="6142038" y="4935523"/>
            <a:ext cx="265112" cy="319088"/>
          </a:xfrm>
          <a:prstGeom prst="line">
            <a:avLst/>
          </a:prstGeom>
          <a:noFill/>
          <a:ln w="12700">
            <a:solidFill>
              <a:srgbClr val="00FF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32" name="AutoShape 115"/>
          <p:cNvSpPr>
            <a:spLocks noChangeAspect="1" noChangeArrowheads="1"/>
          </p:cNvSpPr>
          <p:nvPr/>
        </p:nvSpPr>
        <p:spPr bwMode="auto">
          <a:xfrm>
            <a:off x="3779838" y="2903523"/>
            <a:ext cx="398462" cy="212725"/>
          </a:xfrm>
          <a:prstGeom prst="octagon">
            <a:avLst>
              <a:gd name="adj" fmla="val 29287"/>
            </a:avLst>
          </a:prstGeom>
          <a:solidFill>
            <a:srgbClr val="9900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solidFill>
                  <a:schemeClr val="bg1"/>
                </a:solidFill>
              </a:rPr>
              <a:t>2</a:t>
            </a:r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33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35" name="3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8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6320"/>
          </a:xfrm>
        </p:spPr>
        <p:txBody>
          <a:bodyPr>
            <a:noAutofit/>
          </a:bodyPr>
          <a:lstStyle/>
          <a:p>
            <a:pPr algn="just"/>
            <a:r>
              <a:rPr lang="en-US" sz="2800" b="1" dirty="0" smtClean="0"/>
              <a:t>Extension</a:t>
            </a:r>
            <a:r>
              <a:rPr lang="en-US" sz="2800" dirty="0" smtClean="0"/>
              <a:t> of the Correct-WS methodology (treatment of </a:t>
            </a:r>
            <a:r>
              <a:rPr lang="en-US" sz="2800" b="1" dirty="0" smtClean="0"/>
              <a:t>exceptions</a:t>
            </a:r>
            <a:r>
              <a:rPr lang="en-US" sz="2800" dirty="0" smtClean="0"/>
              <a:t>).</a:t>
            </a:r>
          </a:p>
          <a:p>
            <a:pPr algn="just"/>
            <a:r>
              <a:rPr lang="en-US" sz="2800" b="1" dirty="0" smtClean="0"/>
              <a:t>Improvement</a:t>
            </a:r>
            <a:r>
              <a:rPr lang="en-US" sz="2800" dirty="0" smtClean="0"/>
              <a:t> of the </a:t>
            </a:r>
            <a:r>
              <a:rPr lang="en-US" sz="2800" b="1" dirty="0" smtClean="0"/>
              <a:t>WST Tool</a:t>
            </a:r>
            <a:r>
              <a:rPr lang="en-US" sz="2800" dirty="0" smtClean="0"/>
              <a:t> in many aspects (seq. diag. editor, WS-CDL to T.A., integration,…).</a:t>
            </a:r>
          </a:p>
          <a:p>
            <a:pPr algn="just"/>
            <a:r>
              <a:rPr lang="en-US" sz="2800" b="1" dirty="0" smtClean="0"/>
              <a:t>Novel approach</a:t>
            </a:r>
            <a:r>
              <a:rPr lang="en-US" sz="2800" dirty="0" smtClean="0"/>
              <a:t> for the specification and verification of </a:t>
            </a:r>
            <a:r>
              <a:rPr lang="en-US" sz="2800" b="1" dirty="0" smtClean="0"/>
              <a:t>deontic e-contracts</a:t>
            </a:r>
            <a:r>
              <a:rPr lang="en-US" sz="2800" dirty="0" smtClean="0"/>
              <a:t> with </a:t>
            </a:r>
            <a:r>
              <a:rPr lang="en-US" sz="2800" b="1" dirty="0" smtClean="0"/>
              <a:t>time constraints</a:t>
            </a:r>
            <a:r>
              <a:rPr lang="en-US" sz="2800" dirty="0" smtClean="0"/>
              <a:t>.</a:t>
            </a:r>
          </a:p>
          <a:p>
            <a:pPr algn="just"/>
            <a:r>
              <a:rPr lang="en-US" sz="2800" b="1" dirty="0" smtClean="0"/>
              <a:t>C-O Diagrams </a:t>
            </a:r>
            <a:r>
              <a:rPr lang="en-US" sz="2800" dirty="0" smtClean="0"/>
              <a:t>for the graphical specification of e-contracts, definition of </a:t>
            </a:r>
            <a:r>
              <a:rPr lang="en-US" sz="2800" b="1" dirty="0" smtClean="0"/>
              <a:t>formal syntax and semantics</a:t>
            </a:r>
            <a:r>
              <a:rPr lang="en-US" sz="2800" dirty="0" smtClean="0"/>
              <a:t>.</a:t>
            </a:r>
          </a:p>
          <a:p>
            <a:pPr algn="just"/>
            <a:r>
              <a:rPr lang="en-US" sz="2800" b="1" dirty="0" smtClean="0"/>
              <a:t>Translation</a:t>
            </a:r>
            <a:r>
              <a:rPr lang="en-US" sz="2800" dirty="0" smtClean="0"/>
              <a:t> to </a:t>
            </a:r>
            <a:r>
              <a:rPr lang="en-US" sz="2800" b="1" dirty="0" smtClean="0"/>
              <a:t>CL</a:t>
            </a:r>
            <a:r>
              <a:rPr lang="en-US" sz="2800" dirty="0" smtClean="0"/>
              <a:t> contract language and </a:t>
            </a:r>
            <a:r>
              <a:rPr lang="en-US" sz="2800" b="1" dirty="0" smtClean="0"/>
              <a:t>satisfaction rules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80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Dec</a:t>
            </a:r>
            <a:r>
              <a:rPr lang="es-ES" dirty="0" smtClean="0"/>
              <a:t>, 2011 (Albacete)</a:t>
            </a:r>
            <a:endParaRPr lang="es-ES" dirty="0"/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6320"/>
          </a:xfrm>
        </p:spPr>
        <p:txBody>
          <a:bodyPr>
            <a:noAutofit/>
          </a:bodyPr>
          <a:lstStyle/>
          <a:p>
            <a:pPr algn="just"/>
            <a:r>
              <a:rPr lang="en-US" sz="2800" b="1" dirty="0" smtClean="0"/>
              <a:t>Advantages</a:t>
            </a:r>
            <a:r>
              <a:rPr lang="en-US" sz="2800" dirty="0" smtClean="0"/>
              <a:t> of Correct-WS methodology and WST:</a:t>
            </a:r>
          </a:p>
          <a:p>
            <a:pPr lvl="1" algn="just"/>
            <a:r>
              <a:rPr lang="en-US" sz="2400" b="1" dirty="0" smtClean="0"/>
              <a:t>Formal verification</a:t>
            </a:r>
            <a:r>
              <a:rPr lang="en-US" sz="2400" dirty="0" smtClean="0"/>
              <a:t> of properties in early phases.</a:t>
            </a:r>
          </a:p>
          <a:p>
            <a:pPr lvl="1" algn="just"/>
            <a:r>
              <a:rPr lang="en-US" sz="2400" dirty="0" smtClean="0"/>
              <a:t>Problems detected can be </a:t>
            </a:r>
            <a:r>
              <a:rPr lang="en-US" sz="2400" b="1" dirty="0" smtClean="0"/>
              <a:t>solved</a:t>
            </a:r>
            <a:r>
              <a:rPr lang="en-US" sz="2400" dirty="0" smtClean="0"/>
              <a:t> before implementation.</a:t>
            </a:r>
          </a:p>
          <a:p>
            <a:pPr lvl="1" algn="just"/>
            <a:r>
              <a:rPr lang="en-US" sz="2400" b="1" dirty="0" smtClean="0"/>
              <a:t>XML code</a:t>
            </a:r>
            <a:r>
              <a:rPr lang="en-US" sz="2400" dirty="0" smtClean="0"/>
              <a:t> is obtained automatically from a graphical model.</a:t>
            </a:r>
          </a:p>
          <a:p>
            <a:pPr algn="just"/>
            <a:r>
              <a:rPr lang="en-US" sz="2800" b="1" dirty="0" smtClean="0"/>
              <a:t>Advantages</a:t>
            </a:r>
            <a:r>
              <a:rPr lang="en-US" sz="2800" dirty="0" smtClean="0"/>
              <a:t> of C-O diagrams:</a:t>
            </a:r>
          </a:p>
          <a:p>
            <a:pPr lvl="1" algn="just"/>
            <a:r>
              <a:rPr lang="en-US" sz="2400" b="1" dirty="0" smtClean="0"/>
              <a:t>Graphical representation</a:t>
            </a:r>
            <a:r>
              <a:rPr lang="en-US" sz="2400" dirty="0" smtClean="0"/>
              <a:t> amenable for formal verification.</a:t>
            </a:r>
          </a:p>
          <a:p>
            <a:pPr lvl="1" algn="just"/>
            <a:r>
              <a:rPr lang="en-US" sz="2400" dirty="0" smtClean="0"/>
              <a:t>Contract can be </a:t>
            </a:r>
            <a:r>
              <a:rPr lang="en-US" sz="2400" b="1" dirty="0" smtClean="0"/>
              <a:t>formally verified</a:t>
            </a:r>
            <a:r>
              <a:rPr lang="en-US" sz="2400" dirty="0" smtClean="0"/>
              <a:t> with respect to some properties of interest.</a:t>
            </a:r>
          </a:p>
          <a:p>
            <a:pPr lvl="1" algn="just"/>
            <a:r>
              <a:rPr lang="en-US" sz="2400" dirty="0" smtClean="0"/>
              <a:t>A way to find out </a:t>
            </a:r>
            <a:r>
              <a:rPr lang="en-US" sz="2400" b="1" dirty="0" smtClean="0"/>
              <a:t>contradictions</a:t>
            </a:r>
            <a:r>
              <a:rPr lang="en-US" sz="2400" dirty="0" smtClean="0"/>
              <a:t> and </a:t>
            </a:r>
            <a:r>
              <a:rPr lang="en-US" sz="2400" b="1" dirty="0" smtClean="0"/>
              <a:t>unexpected </a:t>
            </a:r>
            <a:r>
              <a:rPr lang="en-US" sz="2400" b="1" dirty="0" err="1" smtClean="0"/>
              <a:t>behaviours</a:t>
            </a:r>
            <a:r>
              <a:rPr lang="en-US" sz="2400" dirty="0" smtClean="0"/>
              <a:t> allowed by the contract.</a:t>
            </a:r>
            <a:endParaRPr lang="en-US" sz="2400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81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6320"/>
          </a:xfrm>
        </p:spPr>
        <p:txBody>
          <a:bodyPr>
            <a:noAutofit/>
          </a:bodyPr>
          <a:lstStyle/>
          <a:p>
            <a:pPr algn="just"/>
            <a:r>
              <a:rPr lang="en-US" sz="2800" dirty="0" smtClean="0"/>
              <a:t>Integration of other </a:t>
            </a:r>
            <a:r>
              <a:rPr lang="en-US" sz="2800" b="1" dirty="0" smtClean="0"/>
              <a:t>model transformations</a:t>
            </a:r>
            <a:r>
              <a:rPr lang="en-US" sz="2800" dirty="0" smtClean="0"/>
              <a:t> in the WST Tool (WS-CDL to Petri Nets, WS-CDL to BPEL,…).</a:t>
            </a:r>
          </a:p>
          <a:p>
            <a:pPr algn="just"/>
            <a:r>
              <a:rPr lang="en-US" sz="2800" dirty="0" smtClean="0"/>
              <a:t>Study of the </a:t>
            </a:r>
            <a:r>
              <a:rPr lang="en-US" sz="2800" b="1" dirty="0" smtClean="0"/>
              <a:t>complexity</a:t>
            </a:r>
            <a:r>
              <a:rPr lang="en-US" sz="2800" dirty="0" smtClean="0"/>
              <a:t> and </a:t>
            </a:r>
            <a:r>
              <a:rPr lang="en-US" sz="2800" b="1" dirty="0" smtClean="0"/>
              <a:t>scalability</a:t>
            </a:r>
            <a:r>
              <a:rPr lang="en-US" sz="2800" dirty="0" smtClean="0"/>
              <a:t> of C-O Diagrams (how complex?).</a:t>
            </a:r>
          </a:p>
          <a:p>
            <a:pPr algn="just"/>
            <a:r>
              <a:rPr lang="en-US" sz="2800" dirty="0" smtClean="0"/>
              <a:t>Application of C-O Diagrams to </a:t>
            </a:r>
            <a:r>
              <a:rPr lang="en-US" sz="2800" b="1" dirty="0" smtClean="0"/>
              <a:t>different contexts</a:t>
            </a:r>
            <a:r>
              <a:rPr lang="en-US" sz="2800" dirty="0" smtClean="0"/>
              <a:t> (requirements engineering, SPL families,…)</a:t>
            </a:r>
          </a:p>
          <a:p>
            <a:pPr algn="just"/>
            <a:r>
              <a:rPr lang="en-US" sz="2800" b="1" dirty="0" smtClean="0"/>
              <a:t>Tool</a:t>
            </a:r>
            <a:r>
              <a:rPr lang="en-US" sz="2800" dirty="0" smtClean="0"/>
              <a:t> to model C-O Diagrams and </a:t>
            </a:r>
            <a:r>
              <a:rPr lang="en-US" sz="2800" b="1" dirty="0" smtClean="0"/>
              <a:t>automatizing</a:t>
            </a:r>
            <a:r>
              <a:rPr lang="en-US" sz="2800" dirty="0" smtClean="0"/>
              <a:t> the translation into </a:t>
            </a:r>
            <a:r>
              <a:rPr lang="en-US" sz="2800" b="1" dirty="0" smtClean="0"/>
              <a:t>timed automata</a:t>
            </a:r>
            <a:r>
              <a:rPr lang="en-US" sz="2800" dirty="0" smtClean="0"/>
              <a:t>.</a:t>
            </a:r>
          </a:p>
          <a:p>
            <a:pPr algn="just"/>
            <a:r>
              <a:rPr lang="en-US" sz="2800" b="1" dirty="0" smtClean="0"/>
              <a:t>Query Language</a:t>
            </a:r>
            <a:r>
              <a:rPr lang="en-US" sz="2800" dirty="0" smtClean="0"/>
              <a:t> for contracts to specify  properties we want to check at a </a:t>
            </a:r>
            <a:r>
              <a:rPr lang="en-US" sz="2800" b="1" dirty="0" smtClean="0"/>
              <a:t>higher level of abstraction</a:t>
            </a:r>
            <a:r>
              <a:rPr lang="en-US" sz="2800" dirty="0" smtClean="0"/>
              <a:t>.</a:t>
            </a:r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82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Publications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457200" y="1785926"/>
            <a:ext cx="8229600" cy="4500594"/>
          </a:xfrm>
        </p:spPr>
        <p:txBody>
          <a:bodyPr>
            <a:noAutofit/>
          </a:bodyPr>
          <a:lstStyle/>
          <a:p>
            <a:pPr algn="just"/>
            <a:r>
              <a:rPr lang="en-US" sz="3000" b="1" dirty="0" smtClean="0"/>
              <a:t>3</a:t>
            </a:r>
            <a:r>
              <a:rPr lang="en-US" sz="3000" dirty="0" smtClean="0"/>
              <a:t> publications in </a:t>
            </a:r>
            <a:r>
              <a:rPr lang="en-US" sz="3000" b="1" dirty="0" smtClean="0"/>
              <a:t>International Journals</a:t>
            </a:r>
            <a:r>
              <a:rPr lang="en-US" sz="3000" dirty="0" smtClean="0"/>
              <a:t> indexed by the </a:t>
            </a:r>
            <a:r>
              <a:rPr lang="en-US" sz="3000" b="1" dirty="0" smtClean="0"/>
              <a:t>JCR</a:t>
            </a:r>
            <a:r>
              <a:rPr lang="en-US" sz="3000" dirty="0" smtClean="0"/>
              <a:t>.</a:t>
            </a:r>
          </a:p>
          <a:p>
            <a:pPr algn="just"/>
            <a:endParaRPr lang="en-US" sz="3000" b="1" dirty="0" smtClean="0"/>
          </a:p>
          <a:p>
            <a:pPr algn="just"/>
            <a:r>
              <a:rPr lang="en-US" sz="3000" b="1" dirty="0" smtClean="0"/>
              <a:t>13</a:t>
            </a:r>
            <a:r>
              <a:rPr lang="en-US" sz="3000" dirty="0" smtClean="0"/>
              <a:t> publications in </a:t>
            </a:r>
            <a:r>
              <a:rPr lang="en-US" sz="3000" b="1" dirty="0" smtClean="0"/>
              <a:t>International Conferences and Workshops</a:t>
            </a:r>
            <a:r>
              <a:rPr lang="en-US" sz="3000" dirty="0" smtClean="0"/>
              <a:t> (including </a:t>
            </a:r>
            <a:r>
              <a:rPr lang="en-US" sz="3000" b="1" dirty="0" smtClean="0"/>
              <a:t>2</a:t>
            </a:r>
            <a:r>
              <a:rPr lang="en-US" sz="3000" dirty="0" smtClean="0"/>
              <a:t> publications in </a:t>
            </a:r>
            <a:r>
              <a:rPr lang="en-US" sz="3000" b="1" dirty="0" smtClean="0"/>
              <a:t>Core A Conferences</a:t>
            </a:r>
            <a:r>
              <a:rPr lang="en-US" sz="3000" dirty="0" smtClean="0"/>
              <a:t>).</a:t>
            </a:r>
          </a:p>
          <a:p>
            <a:pPr algn="just"/>
            <a:endParaRPr lang="en-US" sz="3000" dirty="0" smtClean="0"/>
          </a:p>
          <a:p>
            <a:pPr algn="just"/>
            <a:r>
              <a:rPr lang="en-US" sz="3000" b="1" dirty="0" smtClean="0"/>
              <a:t>1</a:t>
            </a:r>
            <a:r>
              <a:rPr lang="en-US" sz="3000" dirty="0" smtClean="0"/>
              <a:t> publication in a </a:t>
            </a:r>
            <a:r>
              <a:rPr lang="en-US" sz="3000" b="1" dirty="0" smtClean="0"/>
              <a:t>National Conference</a:t>
            </a:r>
            <a:r>
              <a:rPr lang="en-US" sz="3000" dirty="0" smtClean="0"/>
              <a:t> (Concurrent and Distributed systems).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357554" y="1071546"/>
            <a:ext cx="2357454" cy="785804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1" dirty="0" smtClean="0"/>
              <a:t>Summary</a:t>
            </a:r>
            <a:endParaRPr lang="en-US" sz="4000" dirty="0"/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83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Research Stays 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557242" y="1428736"/>
            <a:ext cx="8229600" cy="785818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 smtClean="0"/>
              <a:t>Department of Applied IT</a:t>
            </a:r>
            <a:r>
              <a:rPr lang="en-US" sz="2400" dirty="0" smtClean="0"/>
              <a:t> at Chalmers/University of Gothenburg, Sweden for </a:t>
            </a:r>
            <a:r>
              <a:rPr lang="en-US" sz="2400" b="1" dirty="0" smtClean="0"/>
              <a:t>3 months</a:t>
            </a:r>
            <a:r>
              <a:rPr lang="en-US" sz="2400" dirty="0" smtClean="0"/>
              <a:t> in 2009.</a:t>
            </a:r>
            <a:endParaRPr lang="en-US" sz="2200" i="1" dirty="0" smtClean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84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871566" y="1714488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Contractual Verification of Web Service Compositions with Time Constraints</a:t>
            </a:r>
            <a:endParaRPr lang="en-U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714348" y="3929066"/>
            <a:ext cx="7500990" cy="2571768"/>
          </a:xfrm>
        </p:spPr>
        <p:txBody>
          <a:bodyPr>
            <a:normAutofit fontScale="47500" lnSpcReduction="20000"/>
          </a:bodyPr>
          <a:lstStyle/>
          <a:p>
            <a:pPr algn="ctr"/>
            <a:r>
              <a:rPr lang="es-ES" sz="4000" b="1" dirty="0" smtClean="0"/>
              <a:t>Enrique Martínez López</a:t>
            </a:r>
          </a:p>
          <a:p>
            <a:pPr algn="ctr"/>
            <a:r>
              <a:rPr lang="es-ES" sz="2800" i="1" dirty="0" smtClean="0"/>
              <a:t>Escuela Superior de Ingeniería Informática</a:t>
            </a:r>
          </a:p>
          <a:p>
            <a:pPr algn="ctr"/>
            <a:r>
              <a:rPr lang="es-ES" sz="2800" i="1" dirty="0" smtClean="0"/>
              <a:t>Departamento de Sistemas Informáticos</a:t>
            </a:r>
          </a:p>
          <a:p>
            <a:pPr algn="ctr"/>
            <a:r>
              <a:rPr lang="es-ES" sz="2800" i="1" dirty="0" smtClean="0"/>
              <a:t>Universidad de Castilla-La Mancha</a:t>
            </a:r>
          </a:p>
          <a:p>
            <a:pPr algn="ctr"/>
            <a:r>
              <a:rPr lang="es-ES" sz="2800" i="1" dirty="0" smtClean="0"/>
              <a:t>Campus universitario, s/n.</a:t>
            </a:r>
          </a:p>
          <a:p>
            <a:pPr algn="ctr"/>
            <a:r>
              <a:rPr lang="es-ES" sz="2800" i="1" dirty="0" smtClean="0"/>
              <a:t>02071- Albacete (SPAIN)</a:t>
            </a:r>
          </a:p>
          <a:p>
            <a:pPr algn="ctr"/>
            <a:r>
              <a:rPr lang="es-ES" sz="2800" i="1" dirty="0" smtClean="0"/>
              <a:t>Email: </a:t>
            </a:r>
            <a:r>
              <a:rPr lang="es-ES" sz="2800" i="1" dirty="0" smtClean="0">
                <a:hlinkClick r:id="rId2"/>
              </a:rPr>
              <a:t>emartinez@dsi.uclm.es</a:t>
            </a:r>
            <a:endParaRPr lang="es-ES" sz="2800" i="1" dirty="0" smtClean="0"/>
          </a:p>
          <a:p>
            <a:pPr algn="ctr"/>
            <a:endParaRPr lang="es-ES" sz="2800" i="1" dirty="0" smtClean="0"/>
          </a:p>
          <a:p>
            <a:pPr algn="ctr"/>
            <a:r>
              <a:rPr lang="es-ES" sz="3200" b="1" i="1" dirty="0" err="1" smtClean="0"/>
              <a:t>Supervisors</a:t>
            </a:r>
            <a:r>
              <a:rPr lang="es-ES" sz="3200" b="1" i="1" dirty="0" smtClean="0"/>
              <a:t>: </a:t>
            </a:r>
          </a:p>
          <a:p>
            <a:pPr algn="ctr"/>
            <a:r>
              <a:rPr lang="es-ES" sz="3200" b="1" dirty="0" smtClean="0"/>
              <a:t>Dr. María Emilia Cambronero Piqueras</a:t>
            </a:r>
          </a:p>
          <a:p>
            <a:pPr algn="ctr"/>
            <a:r>
              <a:rPr lang="es-ES" sz="3200" b="1" dirty="0" smtClean="0"/>
              <a:t>       Dr. Gregorio Díaz Descalzo</a:t>
            </a:r>
          </a:p>
          <a:p>
            <a:endParaRPr lang="en-US" dirty="0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022" y="150796"/>
            <a:ext cx="2112962" cy="920750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6776" y="0"/>
            <a:ext cx="715963" cy="1449388"/>
          </a:xfrm>
          <a:prstGeom prst="rect">
            <a:avLst/>
          </a:prstGeom>
          <a:noFill/>
        </p:spPr>
      </p:pic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85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Publications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457200" y="2071678"/>
            <a:ext cx="8229600" cy="3929090"/>
          </a:xfrm>
        </p:spPr>
        <p:txBody>
          <a:bodyPr>
            <a:noAutofit/>
          </a:bodyPr>
          <a:lstStyle/>
          <a:p>
            <a:pPr algn="just"/>
            <a:r>
              <a:rPr lang="en-US" sz="2200" dirty="0" smtClean="0"/>
              <a:t>Cambronero, M.E., Díaz, G., Martínez, E., Valero, V. and </a:t>
            </a:r>
            <a:r>
              <a:rPr lang="en-US" sz="2200" dirty="0" err="1" smtClean="0"/>
              <a:t>Tobarra</a:t>
            </a:r>
            <a:r>
              <a:rPr lang="en-US" sz="2200" dirty="0" smtClean="0"/>
              <a:t>, L. (2010). </a:t>
            </a:r>
            <a:r>
              <a:rPr lang="en-US" sz="2200" b="1" dirty="0" smtClean="0"/>
              <a:t>WST: A Tool Supporting Timed Composite Web Services Model Transformation</a:t>
            </a:r>
            <a:r>
              <a:rPr lang="en-US" sz="2200" dirty="0" smtClean="0"/>
              <a:t>,  </a:t>
            </a:r>
            <a:r>
              <a:rPr lang="en-US" sz="2200" i="1" dirty="0" smtClean="0"/>
              <a:t>SIMULATION: Transactions of the Society for Modeling and Simulation International.</a:t>
            </a:r>
          </a:p>
          <a:p>
            <a:pPr algn="just"/>
            <a:r>
              <a:rPr lang="en-US" sz="2200" dirty="0" smtClean="0"/>
              <a:t>Cambronero, M.E., Díaz, G., Valero, V. and Martínez, E. (2011). </a:t>
            </a:r>
            <a:r>
              <a:rPr lang="en-US" sz="2200" b="1" dirty="0" smtClean="0"/>
              <a:t>Validation and Verification of Web Services Choreographies by Using Timed Automata</a:t>
            </a:r>
            <a:r>
              <a:rPr lang="en-US" sz="2200" dirty="0" smtClean="0"/>
              <a:t>,  </a:t>
            </a:r>
            <a:r>
              <a:rPr lang="en-US" sz="2200" i="1" dirty="0" smtClean="0"/>
              <a:t>Journal of Logic and Algebraic Programming.</a:t>
            </a:r>
          </a:p>
          <a:p>
            <a:pPr algn="just"/>
            <a:r>
              <a:rPr lang="en-US" sz="2200" dirty="0" smtClean="0"/>
              <a:t>Cambronero, M.E., Valero, V. and Martínez, E. (2011).</a:t>
            </a:r>
            <a:r>
              <a:rPr lang="en-US" sz="2200" b="1" dirty="0" smtClean="0"/>
              <a:t>Design and Generation of Web Services Choreographies with Time Constraints</a:t>
            </a:r>
            <a:r>
              <a:rPr lang="en-US" sz="2200" dirty="0" smtClean="0"/>
              <a:t>,  </a:t>
            </a:r>
            <a:r>
              <a:rPr lang="en-US" sz="2200" i="1" dirty="0" smtClean="0"/>
              <a:t>Journal of Universal Computer Science.</a:t>
            </a:r>
            <a:endParaRPr lang="en-US" sz="2000" dirty="0" smtClean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928926" y="1071546"/>
            <a:ext cx="3429024" cy="785804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1" dirty="0" smtClean="0"/>
              <a:t>Journal Papers</a:t>
            </a:r>
            <a:endParaRPr lang="en-US" sz="4000" dirty="0"/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86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Publications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457200" y="2071678"/>
            <a:ext cx="8229600" cy="3929090"/>
          </a:xfrm>
        </p:spPr>
        <p:txBody>
          <a:bodyPr>
            <a:noAutofit/>
          </a:bodyPr>
          <a:lstStyle/>
          <a:p>
            <a:pPr algn="just"/>
            <a:r>
              <a:rPr lang="en-US" sz="2200" dirty="0" smtClean="0"/>
              <a:t>Cambronero, M.E., Díaz, G., Valero, V. and Martínez, E. (2008).</a:t>
            </a:r>
            <a:r>
              <a:rPr lang="en-US" sz="2200" b="1" dirty="0" smtClean="0"/>
              <a:t> A Tool for the Design and Verification of Composite Web Services</a:t>
            </a:r>
            <a:r>
              <a:rPr lang="en-US" sz="2200" dirty="0" smtClean="0"/>
              <a:t>, in </a:t>
            </a:r>
            <a:r>
              <a:rPr lang="en-US" sz="2200" i="1" dirty="0" smtClean="0"/>
              <a:t>Second International Workshop on Formal Languages and Analysis of Contract-Oriented Software.</a:t>
            </a:r>
          </a:p>
          <a:p>
            <a:pPr algn="just"/>
            <a:r>
              <a:rPr lang="en-US" sz="2200" dirty="0" smtClean="0"/>
              <a:t>Martínez, E., Díaz, G., Cambronero, M.E. and Valero, V. (2009). </a:t>
            </a:r>
            <a:r>
              <a:rPr lang="en-US" sz="2200" b="1" dirty="0" smtClean="0"/>
              <a:t>Design and Verification of Web Services Compositions</a:t>
            </a:r>
            <a:r>
              <a:rPr lang="en-US" sz="2200" dirty="0" smtClean="0"/>
              <a:t>, in </a:t>
            </a:r>
            <a:r>
              <a:rPr lang="en-US" sz="2200" i="1" dirty="0" smtClean="0"/>
              <a:t>The Fourth International Conference on Internet and Web Applications and Services.</a:t>
            </a:r>
          </a:p>
          <a:p>
            <a:pPr algn="just"/>
            <a:r>
              <a:rPr lang="en-US" sz="2200" dirty="0" smtClean="0"/>
              <a:t>Valero, V., </a:t>
            </a:r>
            <a:r>
              <a:rPr lang="en-US" sz="2200" dirty="0" err="1" smtClean="0"/>
              <a:t>Macia</a:t>
            </a:r>
            <a:r>
              <a:rPr lang="en-US" sz="2200" dirty="0" smtClean="0"/>
              <a:t>, H. and Martínez, E.(2009). </a:t>
            </a:r>
            <a:r>
              <a:rPr lang="en-US" sz="2200" b="1" dirty="0" smtClean="0"/>
              <a:t>Transforming WS-CDL specifications into Coloured Petri Nets</a:t>
            </a:r>
            <a:r>
              <a:rPr lang="en-US" sz="2200" dirty="0" smtClean="0"/>
              <a:t>, in </a:t>
            </a:r>
            <a:r>
              <a:rPr lang="en-US" sz="2200" i="1" dirty="0" smtClean="0"/>
              <a:t>International Workshop on Petri Nets and Software Engineering (PNSE09).</a:t>
            </a:r>
            <a:endParaRPr lang="en-US" sz="2200" dirty="0" smtClean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000100" y="1071546"/>
            <a:ext cx="7143800" cy="785804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1" dirty="0" smtClean="0"/>
              <a:t>International Conference Papers</a:t>
            </a:r>
            <a:endParaRPr lang="en-US" sz="4000" dirty="0"/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87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Publications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929222"/>
          </a:xfrm>
        </p:spPr>
        <p:txBody>
          <a:bodyPr>
            <a:noAutofit/>
          </a:bodyPr>
          <a:lstStyle/>
          <a:p>
            <a:pPr algn="just"/>
            <a:r>
              <a:rPr lang="en-US" sz="2200" dirty="0" smtClean="0"/>
              <a:t>Martínez, E., Díaz, G., Martínez, C.R., Cambronero, M.E. and Valero, V. (2009). </a:t>
            </a:r>
            <a:r>
              <a:rPr lang="en-US" sz="2200" b="1" dirty="0" smtClean="0"/>
              <a:t>Time Ordering Architecture in SCA</a:t>
            </a:r>
            <a:r>
              <a:rPr lang="en-US" sz="2200" dirty="0" smtClean="0"/>
              <a:t>, in </a:t>
            </a:r>
            <a:r>
              <a:rPr lang="en-US" sz="2200" i="1" dirty="0" err="1" smtClean="0"/>
              <a:t>TAMoCo</a:t>
            </a:r>
            <a:r>
              <a:rPr lang="en-US" sz="2200" i="1" dirty="0" smtClean="0"/>
              <a:t> 2009 Techniques and Applications for Mobile Commerce.</a:t>
            </a:r>
          </a:p>
          <a:p>
            <a:pPr algn="just"/>
            <a:r>
              <a:rPr lang="en-US" sz="2200" dirty="0" smtClean="0"/>
              <a:t>Cambronero, M.E., Díaz, G., Martínez, E. and Valero, V. (2009). </a:t>
            </a:r>
            <a:r>
              <a:rPr lang="en-US" sz="2200" b="1" dirty="0" smtClean="0"/>
              <a:t>A comparative study between WSCI, WS-CDL, and OWL-S</a:t>
            </a:r>
            <a:r>
              <a:rPr lang="en-US" sz="2200" dirty="0" smtClean="0"/>
              <a:t>, in </a:t>
            </a:r>
            <a:r>
              <a:rPr lang="en-US" sz="2200" i="1" dirty="0" smtClean="0"/>
              <a:t>The 2009 IEEE International Conference on e-Business Engineering (ICEBE 2009).</a:t>
            </a:r>
          </a:p>
          <a:p>
            <a:pPr algn="just"/>
            <a:r>
              <a:rPr lang="en-US" sz="2200" dirty="0" smtClean="0"/>
              <a:t>Andrés, C., Díaz, G., Martínez, E. and Zhang, Y (2009). </a:t>
            </a:r>
            <a:r>
              <a:rPr lang="en-US" sz="2200" b="1" dirty="0" smtClean="0"/>
              <a:t>Formal Study of Prioritized Service Compositions</a:t>
            </a:r>
            <a:r>
              <a:rPr lang="en-US" sz="2200" dirty="0" smtClean="0"/>
              <a:t>, in </a:t>
            </a:r>
            <a:r>
              <a:rPr lang="en-US" sz="2200" i="1" dirty="0" smtClean="0"/>
              <a:t>International conference on signal-image technology &amp; internet based systems, 5th (SITIS 2009).</a:t>
            </a:r>
          </a:p>
          <a:p>
            <a:pPr algn="just"/>
            <a:r>
              <a:rPr lang="en-US" sz="2200" dirty="0" smtClean="0"/>
              <a:t>Mateo, J.A., Díaz, G., Martínez, E. and Cambronero, M.E. (2010). </a:t>
            </a:r>
            <a:r>
              <a:rPr lang="en-US" sz="2200" b="1" dirty="0" smtClean="0"/>
              <a:t>Modeling Conference Contribution Management Using Web Services</a:t>
            </a:r>
            <a:r>
              <a:rPr lang="en-US" sz="2200" dirty="0" smtClean="0"/>
              <a:t>, in </a:t>
            </a:r>
            <a:r>
              <a:rPr lang="en-US" sz="2200" i="1" dirty="0" smtClean="0"/>
              <a:t>The Fifth International Conference on Internet and Web Applications and Services.</a:t>
            </a:r>
            <a:endParaRPr lang="en-US" sz="2200" dirty="0" smtClean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88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Publications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5000660"/>
          </a:xfrm>
        </p:spPr>
        <p:txBody>
          <a:bodyPr>
            <a:noAutofit/>
          </a:bodyPr>
          <a:lstStyle/>
          <a:p>
            <a:pPr algn="just"/>
            <a:r>
              <a:rPr lang="en-US" sz="2100" dirty="0" smtClean="0"/>
              <a:t>Martínez, E., Díaz, G., Cambronero, M.E. and Schneider, G. (2010). </a:t>
            </a:r>
            <a:r>
              <a:rPr lang="en-US" sz="2100" b="1" dirty="0" smtClean="0"/>
              <a:t>A Model for Visual Specification of e-Contracts</a:t>
            </a:r>
            <a:r>
              <a:rPr lang="en-US" sz="2100" dirty="0" smtClean="0"/>
              <a:t>, in </a:t>
            </a:r>
            <a:r>
              <a:rPr lang="en-US" sz="2100" i="1" dirty="0" smtClean="0"/>
              <a:t>The 7th IEEE International Conference on Services Computing (SCC 2010).</a:t>
            </a:r>
          </a:p>
          <a:p>
            <a:pPr algn="just"/>
            <a:r>
              <a:rPr lang="en-US" sz="2100" dirty="0" smtClean="0"/>
              <a:t>Martínez, E. and Schneider, G. (2010). </a:t>
            </a:r>
            <a:r>
              <a:rPr lang="en-US" sz="2100" b="1" dirty="0" smtClean="0"/>
              <a:t>Automated Analysis of Conflicts in Software Product Lines</a:t>
            </a:r>
            <a:r>
              <a:rPr lang="en-US" sz="2100" dirty="0" smtClean="0"/>
              <a:t>, in </a:t>
            </a:r>
            <a:r>
              <a:rPr lang="en-US" sz="2100" i="1" dirty="0" smtClean="0"/>
              <a:t>1st International Workshop on Formal Methods in Software Product Lines Engineering.</a:t>
            </a:r>
          </a:p>
          <a:p>
            <a:pPr algn="just"/>
            <a:r>
              <a:rPr lang="en-US" sz="2100" dirty="0" smtClean="0"/>
              <a:t>Martínez, E., Díaz G. and Cambronero, M.E. (2010). </a:t>
            </a:r>
            <a:r>
              <a:rPr lang="en-US" sz="2100" b="1" dirty="0" smtClean="0"/>
              <a:t>Visual Specification of Formal e-Contracts</a:t>
            </a:r>
            <a:r>
              <a:rPr lang="en-US" sz="2100" dirty="0" smtClean="0"/>
              <a:t>, in </a:t>
            </a:r>
            <a:r>
              <a:rPr lang="en-US" sz="2100" i="1" dirty="0" smtClean="0"/>
              <a:t>Fourth Workshop on Formal Languages and Analysis of Contract-Oriented Software.</a:t>
            </a:r>
          </a:p>
          <a:p>
            <a:pPr algn="just"/>
            <a:r>
              <a:rPr lang="en-US" sz="2100" dirty="0" smtClean="0"/>
              <a:t>Mateo, J.A., Valero, V., Martínez, E. and Díaz, G. (2011). </a:t>
            </a:r>
            <a:r>
              <a:rPr lang="en-US" sz="2100" b="1" dirty="0" smtClean="0"/>
              <a:t>Analysis and Verification of Web Services Resource Framework (WSRF) specifications Using Timed Automata Modeling Conference Contribution Management Using Web Services</a:t>
            </a:r>
            <a:r>
              <a:rPr lang="en-US" sz="2100" dirty="0" smtClean="0"/>
              <a:t>, in </a:t>
            </a:r>
            <a:r>
              <a:rPr lang="en-US" sz="2100" i="1" dirty="0" smtClean="0"/>
              <a:t>The Sixth International Conference on Internet and Web Applications and Services.</a:t>
            </a:r>
            <a:endParaRPr lang="en-US" sz="2100" dirty="0" smtClean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89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7" name="Rectangle 79"/>
          <p:cNvSpPr>
            <a:spLocks noChangeAspect="1" noChangeArrowheads="1"/>
          </p:cNvSpPr>
          <p:nvPr/>
        </p:nvSpPr>
        <p:spPr bwMode="auto">
          <a:xfrm>
            <a:off x="3563938" y="4460861"/>
            <a:ext cx="1860550" cy="9636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600" b="1">
                <a:solidFill>
                  <a:srgbClr val="FF0000"/>
                </a:solidFill>
              </a:rPr>
              <a:t>TIMED</a:t>
            </a:r>
            <a:br>
              <a:rPr lang="es-ES" sz="1600" b="1">
                <a:solidFill>
                  <a:srgbClr val="FF0000"/>
                </a:solidFill>
              </a:rPr>
            </a:br>
            <a:r>
              <a:rPr lang="es-ES" sz="1600" b="1">
                <a:solidFill>
                  <a:srgbClr val="FF0000"/>
                </a:solidFill>
              </a:rPr>
              <a:t>AUTOMATA</a:t>
            </a:r>
          </a:p>
          <a:p>
            <a:pPr algn="ctr"/>
            <a:r>
              <a:rPr lang="es-ES" sz="1200" b="1">
                <a:solidFill>
                  <a:srgbClr val="FF0000"/>
                </a:solidFill>
              </a:rPr>
              <a:t>XML UPPAAL</a:t>
            </a:r>
          </a:p>
          <a:p>
            <a:pPr algn="ctr"/>
            <a:r>
              <a:rPr lang="es-ES" sz="1200" b="1">
                <a:solidFill>
                  <a:srgbClr val="FF0000"/>
                </a:solidFill>
              </a:rPr>
              <a:t>document</a:t>
            </a:r>
          </a:p>
        </p:txBody>
      </p:sp>
      <p:grpSp>
        <p:nvGrpSpPr>
          <p:cNvPr id="2" name="Group 81"/>
          <p:cNvGrpSpPr>
            <a:grpSpLocks noChangeAspect="1"/>
          </p:cNvGrpSpPr>
          <p:nvPr/>
        </p:nvGrpSpPr>
        <p:grpSpPr bwMode="auto">
          <a:xfrm>
            <a:off x="1392238" y="3128948"/>
            <a:ext cx="1595437" cy="638175"/>
            <a:chOff x="1881" y="4117"/>
            <a:chExt cx="1980" cy="1080"/>
          </a:xfrm>
        </p:grpSpPr>
        <p:sp>
          <p:nvSpPr>
            <p:cNvPr id="9" name="Text Box 82"/>
            <p:cNvSpPr txBox="1">
              <a:spLocks noChangeAspect="1" noChangeArrowheads="1"/>
            </p:cNvSpPr>
            <p:nvPr/>
          </p:nvSpPr>
          <p:spPr bwMode="auto">
            <a:xfrm>
              <a:off x="1881" y="4117"/>
              <a:ext cx="1980" cy="10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GB" sz="1200" dirty="0"/>
                <a:t>       </a:t>
              </a:r>
              <a:r>
                <a:rPr lang="en-GB" sz="1200" dirty="0" smtClean="0"/>
                <a:t>   </a:t>
              </a:r>
              <a:r>
                <a:rPr lang="en-GB" sz="1400" b="1" dirty="0" smtClean="0">
                  <a:solidFill>
                    <a:srgbClr val="99CC00"/>
                  </a:solidFill>
                </a:rPr>
                <a:t>Choreography </a:t>
              </a:r>
              <a:endParaRPr lang="en-GB" sz="1400" b="1" dirty="0">
                <a:solidFill>
                  <a:srgbClr val="99CC00"/>
                </a:solidFill>
              </a:endParaRPr>
            </a:p>
            <a:p>
              <a:pPr algn="ctr"/>
              <a:r>
                <a:rPr lang="en-GB" sz="1400" b="1" dirty="0">
                  <a:solidFill>
                    <a:srgbClr val="99CC00"/>
                  </a:solidFill>
                </a:rPr>
                <a:t>Implementation</a:t>
              </a:r>
              <a:endParaRPr lang="en-GB" sz="1400" dirty="0"/>
            </a:p>
            <a:p>
              <a:pPr algn="ctr"/>
              <a:endParaRPr lang="es-ES" sz="1400" dirty="0"/>
            </a:p>
          </p:txBody>
        </p:sp>
        <p:sp>
          <p:nvSpPr>
            <p:cNvPr id="10" name="AutoShape 83"/>
            <p:cNvSpPr>
              <a:spLocks noChangeAspect="1" noChangeArrowheads="1"/>
            </p:cNvSpPr>
            <p:nvPr/>
          </p:nvSpPr>
          <p:spPr bwMode="auto">
            <a:xfrm>
              <a:off x="1881" y="4117"/>
              <a:ext cx="540" cy="360"/>
            </a:xfrm>
            <a:prstGeom prst="octagon">
              <a:avLst>
                <a:gd name="adj" fmla="val 29287"/>
              </a:avLst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s-ES" sz="1200" b="1">
                  <a:solidFill>
                    <a:schemeClr val="bg1"/>
                  </a:solidFill>
                </a:rPr>
                <a:t>4</a:t>
              </a:r>
              <a:endParaRPr lang="es-ES" sz="1200">
                <a:solidFill>
                  <a:schemeClr val="bg1"/>
                </a:solidFill>
              </a:endParaRPr>
            </a:p>
          </p:txBody>
        </p:sp>
      </p:grpSp>
      <p:sp>
        <p:nvSpPr>
          <p:cNvPr id="11" name="AutoShape 86"/>
          <p:cNvSpPr>
            <a:spLocks noChangeAspect="1" noChangeArrowheads="1"/>
          </p:cNvSpPr>
          <p:nvPr/>
        </p:nvSpPr>
        <p:spPr bwMode="auto">
          <a:xfrm rot="8611754">
            <a:off x="2646363" y="3808398"/>
            <a:ext cx="1062037" cy="319088"/>
          </a:xfrm>
          <a:prstGeom prst="rightArrow">
            <a:avLst>
              <a:gd name="adj1" fmla="val 50000"/>
              <a:gd name="adj2" fmla="val 8320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800"/>
              <a:t>       </a:t>
            </a:r>
            <a:endParaRPr lang="es-ES"/>
          </a:p>
        </p:txBody>
      </p:sp>
      <p:grpSp>
        <p:nvGrpSpPr>
          <p:cNvPr id="3" name="Group 87"/>
          <p:cNvGrpSpPr>
            <a:grpSpLocks noChangeAspect="1"/>
          </p:cNvGrpSpPr>
          <p:nvPr/>
        </p:nvGrpSpPr>
        <p:grpSpPr bwMode="auto">
          <a:xfrm>
            <a:off x="3616325" y="3873486"/>
            <a:ext cx="1462088" cy="531812"/>
            <a:chOff x="4761" y="5377"/>
            <a:chExt cx="1980" cy="900"/>
          </a:xfrm>
        </p:grpSpPr>
        <p:sp>
          <p:nvSpPr>
            <p:cNvPr id="13" name="Text Box 88"/>
            <p:cNvSpPr txBox="1">
              <a:spLocks noChangeAspect="1" noChangeArrowheads="1"/>
            </p:cNvSpPr>
            <p:nvPr/>
          </p:nvSpPr>
          <p:spPr bwMode="auto">
            <a:xfrm>
              <a:off x="4761" y="5377"/>
              <a:ext cx="1980" cy="9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GB" sz="1200"/>
                <a:t>         </a:t>
              </a:r>
              <a:r>
                <a:rPr lang="en-GB" sz="1200">
                  <a:solidFill>
                    <a:srgbClr val="FF0000"/>
                  </a:solidFill>
                </a:rPr>
                <a:t>Verification </a:t>
              </a:r>
            </a:p>
            <a:p>
              <a:pPr algn="ctr"/>
              <a:r>
                <a:rPr lang="en-GB" sz="1200">
                  <a:solidFill>
                    <a:srgbClr val="FF0000"/>
                  </a:solidFill>
                </a:rPr>
                <a:t>       of Design</a:t>
              </a:r>
              <a:r>
                <a:rPr lang="en-GB" sz="1200"/>
                <a:t> </a:t>
              </a:r>
            </a:p>
            <a:p>
              <a:pPr algn="ctr"/>
              <a:endParaRPr lang="es-ES"/>
            </a:p>
          </p:txBody>
        </p:sp>
        <p:sp>
          <p:nvSpPr>
            <p:cNvPr id="14" name="AutoShape 89"/>
            <p:cNvSpPr>
              <a:spLocks noChangeAspect="1" noChangeArrowheads="1"/>
            </p:cNvSpPr>
            <p:nvPr/>
          </p:nvSpPr>
          <p:spPr bwMode="auto">
            <a:xfrm>
              <a:off x="4761" y="5377"/>
              <a:ext cx="540" cy="36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s-ES" sz="1200" b="1">
                  <a:solidFill>
                    <a:schemeClr val="bg1"/>
                  </a:solidFill>
                </a:rPr>
                <a:t>3</a:t>
              </a:r>
              <a:endParaRPr lang="es-E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91"/>
          <p:cNvSpPr>
            <a:spLocks noChangeAspect="1" noChangeArrowheads="1"/>
          </p:cNvSpPr>
          <p:nvPr/>
        </p:nvSpPr>
        <p:spPr bwMode="auto">
          <a:xfrm>
            <a:off x="827088" y="4298936"/>
            <a:ext cx="1860550" cy="8493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200">
                <a:solidFill>
                  <a:srgbClr val="0000FF"/>
                </a:solidFill>
              </a:rPr>
              <a:t>Choreography Layer</a:t>
            </a:r>
          </a:p>
          <a:p>
            <a:pPr algn="ctr"/>
            <a:r>
              <a:rPr lang="en-GB" sz="2000" b="1">
                <a:solidFill>
                  <a:srgbClr val="0000FF"/>
                </a:solidFill>
              </a:rPr>
              <a:t>WS-CDL</a:t>
            </a:r>
          </a:p>
          <a:p>
            <a:pPr algn="ctr"/>
            <a:r>
              <a:rPr lang="en-GB" sz="1200">
                <a:solidFill>
                  <a:srgbClr val="0000FF"/>
                </a:solidFill>
              </a:rPr>
              <a:t>              XML</a:t>
            </a:r>
            <a:endParaRPr lang="es-ES" sz="1200">
              <a:solidFill>
                <a:srgbClr val="0000FF"/>
              </a:solidFill>
            </a:endParaRPr>
          </a:p>
        </p:txBody>
      </p:sp>
      <p:sp>
        <p:nvSpPr>
          <p:cNvPr id="16" name="Rectangle 92"/>
          <p:cNvSpPr>
            <a:spLocks noChangeAspect="1" noChangeArrowheads="1"/>
          </p:cNvSpPr>
          <p:nvPr/>
        </p:nvSpPr>
        <p:spPr bwMode="auto">
          <a:xfrm>
            <a:off x="6540500" y="4298936"/>
            <a:ext cx="1858963" cy="8493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200">
                <a:solidFill>
                  <a:srgbClr val="00CC00"/>
                </a:solidFill>
              </a:rPr>
              <a:t>Orchestration Layer</a:t>
            </a:r>
          </a:p>
          <a:p>
            <a:pPr algn="ctr"/>
            <a:r>
              <a:rPr lang="en-GB" sz="2000" b="1">
                <a:solidFill>
                  <a:srgbClr val="00CC00"/>
                </a:solidFill>
              </a:rPr>
              <a:t>WS-BPEL</a:t>
            </a:r>
          </a:p>
          <a:p>
            <a:pPr algn="ctr"/>
            <a:r>
              <a:rPr lang="en-GB" sz="1200">
                <a:solidFill>
                  <a:srgbClr val="00CC00"/>
                </a:solidFill>
              </a:rPr>
              <a:t>              XML</a:t>
            </a:r>
            <a:endParaRPr lang="es-ES">
              <a:solidFill>
                <a:srgbClr val="00CC00"/>
              </a:solidFill>
            </a:endParaRPr>
          </a:p>
        </p:txBody>
      </p:sp>
      <p:sp>
        <p:nvSpPr>
          <p:cNvPr id="17" name="AutoShape 93"/>
          <p:cNvSpPr>
            <a:spLocks noChangeAspect="1" noChangeArrowheads="1"/>
          </p:cNvSpPr>
          <p:nvPr/>
        </p:nvSpPr>
        <p:spPr bwMode="auto">
          <a:xfrm>
            <a:off x="2700338" y="4618023"/>
            <a:ext cx="841375" cy="317500"/>
          </a:xfrm>
          <a:prstGeom prst="rightArrow">
            <a:avLst>
              <a:gd name="adj1" fmla="val 50000"/>
              <a:gd name="adj2" fmla="val 6625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s-ES"/>
          </a:p>
        </p:txBody>
      </p:sp>
      <p:sp>
        <p:nvSpPr>
          <p:cNvPr id="18" name="AutoShape 96"/>
          <p:cNvSpPr>
            <a:spLocks noChangeAspect="1" noChangeArrowheads="1"/>
          </p:cNvSpPr>
          <p:nvPr/>
        </p:nvSpPr>
        <p:spPr bwMode="auto">
          <a:xfrm rot="3211754">
            <a:off x="5716588" y="3727436"/>
            <a:ext cx="849312" cy="398462"/>
          </a:xfrm>
          <a:prstGeom prst="rightArrow">
            <a:avLst>
              <a:gd name="adj1" fmla="val 50000"/>
              <a:gd name="adj2" fmla="val 5328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800"/>
              <a:t>       </a:t>
            </a:r>
            <a:endParaRPr lang="es-ES"/>
          </a:p>
        </p:txBody>
      </p:sp>
      <p:sp>
        <p:nvSpPr>
          <p:cNvPr id="19" name="AutoShape 99"/>
          <p:cNvSpPr>
            <a:spLocks noChangeAspect="1" noChangeArrowheads="1"/>
          </p:cNvSpPr>
          <p:nvPr/>
        </p:nvSpPr>
        <p:spPr bwMode="auto">
          <a:xfrm>
            <a:off x="4945063" y="3873486"/>
            <a:ext cx="398462" cy="531812"/>
          </a:xfrm>
          <a:prstGeom prst="downArrow">
            <a:avLst>
              <a:gd name="adj1" fmla="val 50000"/>
              <a:gd name="adj2" fmla="val 3336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0" name="AutoShape 100"/>
          <p:cNvSpPr>
            <a:spLocks noChangeAspect="1" noChangeArrowheads="1"/>
          </p:cNvSpPr>
          <p:nvPr/>
        </p:nvSpPr>
        <p:spPr bwMode="auto">
          <a:xfrm>
            <a:off x="4414838" y="2492361"/>
            <a:ext cx="398462" cy="3175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1" name="Rectangle 102"/>
          <p:cNvSpPr>
            <a:spLocks noChangeAspect="1" noChangeArrowheads="1"/>
          </p:cNvSpPr>
          <p:nvPr/>
        </p:nvSpPr>
        <p:spPr bwMode="auto">
          <a:xfrm>
            <a:off x="3749675" y="1428736"/>
            <a:ext cx="1860550" cy="957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600" dirty="0"/>
              <a:t>     </a:t>
            </a:r>
            <a:r>
              <a:rPr lang="en-GB" sz="1600" b="1" dirty="0">
                <a:solidFill>
                  <a:srgbClr val="FF6600"/>
                </a:solidFill>
              </a:rPr>
              <a:t>Analysis </a:t>
            </a:r>
          </a:p>
          <a:p>
            <a:pPr algn="ctr"/>
            <a:endParaRPr lang="en-GB" sz="1200" dirty="0">
              <a:solidFill>
                <a:srgbClr val="FF6600"/>
              </a:solidFill>
            </a:endParaRPr>
          </a:p>
          <a:p>
            <a:pPr algn="ctr"/>
            <a:r>
              <a:rPr lang="en-GB" sz="2200" b="1" dirty="0">
                <a:solidFill>
                  <a:srgbClr val="FF6600"/>
                </a:solidFill>
              </a:rPr>
              <a:t>   KAOS</a:t>
            </a:r>
          </a:p>
          <a:p>
            <a:pPr algn="ctr"/>
            <a:endParaRPr lang="es-ES" dirty="0"/>
          </a:p>
        </p:txBody>
      </p:sp>
      <p:sp>
        <p:nvSpPr>
          <p:cNvPr id="22" name="AutoShape 103"/>
          <p:cNvSpPr>
            <a:spLocks noChangeAspect="1" noChangeArrowheads="1"/>
          </p:cNvSpPr>
          <p:nvPr/>
        </p:nvSpPr>
        <p:spPr bwMode="auto">
          <a:xfrm>
            <a:off x="3786182" y="1428736"/>
            <a:ext cx="398463" cy="212725"/>
          </a:xfrm>
          <a:prstGeom prst="octagon">
            <a:avLst>
              <a:gd name="adj" fmla="val 29287"/>
            </a:avLst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Rectangle 104"/>
          <p:cNvSpPr>
            <a:spLocks noChangeAspect="1" noChangeArrowheads="1"/>
          </p:cNvSpPr>
          <p:nvPr/>
        </p:nvSpPr>
        <p:spPr bwMode="auto">
          <a:xfrm>
            <a:off x="3779838" y="2903523"/>
            <a:ext cx="1860550" cy="850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400">
                <a:solidFill>
                  <a:srgbClr val="990099"/>
                </a:solidFill>
              </a:rPr>
              <a:t>Design</a:t>
            </a:r>
          </a:p>
          <a:p>
            <a:pPr algn="ctr"/>
            <a:r>
              <a:rPr lang="en-GB" sz="1000">
                <a:solidFill>
                  <a:srgbClr val="990099"/>
                </a:solidFill>
              </a:rPr>
              <a:t>Sequence Diagrams</a:t>
            </a:r>
          </a:p>
          <a:p>
            <a:pPr algn="ctr"/>
            <a:r>
              <a:rPr lang="en-GB" b="1">
                <a:solidFill>
                  <a:srgbClr val="990099"/>
                </a:solidFill>
              </a:rPr>
              <a:t>RT-UML</a:t>
            </a:r>
          </a:p>
          <a:p>
            <a:pPr algn="ctr"/>
            <a:r>
              <a:rPr lang="en-GB" sz="1200">
                <a:solidFill>
                  <a:srgbClr val="990099"/>
                </a:solidFill>
              </a:rPr>
              <a:t>  </a:t>
            </a:r>
            <a:r>
              <a:rPr lang="en-GB" sz="800">
                <a:solidFill>
                  <a:srgbClr val="990099"/>
                </a:solidFill>
              </a:rPr>
              <a:t>XMI</a:t>
            </a:r>
            <a:endParaRPr lang="es-ES" sz="800">
              <a:solidFill>
                <a:srgbClr val="990099"/>
              </a:solidFill>
            </a:endParaRPr>
          </a:p>
        </p:txBody>
      </p:sp>
      <p:grpSp>
        <p:nvGrpSpPr>
          <p:cNvPr id="5" name="Group 106"/>
          <p:cNvGrpSpPr>
            <a:grpSpLocks noChangeAspect="1"/>
          </p:cNvGrpSpPr>
          <p:nvPr/>
        </p:nvGrpSpPr>
        <p:grpSpPr bwMode="auto">
          <a:xfrm>
            <a:off x="1271588" y="5343511"/>
            <a:ext cx="1860550" cy="639762"/>
            <a:chOff x="1521" y="7894"/>
            <a:chExt cx="2520" cy="1083"/>
          </a:xfrm>
        </p:grpSpPr>
        <p:sp>
          <p:nvSpPr>
            <p:cNvPr id="25" name="Text Box 107"/>
            <p:cNvSpPr txBox="1">
              <a:spLocks noChangeAspect="1" noChangeArrowheads="1"/>
            </p:cNvSpPr>
            <p:nvPr/>
          </p:nvSpPr>
          <p:spPr bwMode="auto">
            <a:xfrm>
              <a:off x="1521" y="7897"/>
              <a:ext cx="2520" cy="10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GB" sz="1200" b="1">
                  <a:solidFill>
                    <a:srgbClr val="0000FF"/>
                  </a:solidFill>
                </a:rPr>
                <a:t>           Verification of Choreography Implementation</a:t>
              </a:r>
            </a:p>
            <a:p>
              <a:pPr algn="ctr"/>
              <a:endParaRPr lang="es-ES"/>
            </a:p>
          </p:txBody>
        </p:sp>
        <p:sp>
          <p:nvSpPr>
            <p:cNvPr id="26" name="AutoShape 108"/>
            <p:cNvSpPr>
              <a:spLocks noChangeAspect="1" noChangeArrowheads="1"/>
            </p:cNvSpPr>
            <p:nvPr/>
          </p:nvSpPr>
          <p:spPr bwMode="auto">
            <a:xfrm>
              <a:off x="1521" y="7894"/>
              <a:ext cx="687" cy="36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s-ES" sz="1200" b="1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27" name="Line 109"/>
          <p:cNvSpPr>
            <a:spLocks noChangeAspect="1" noChangeShapeType="1"/>
          </p:cNvSpPr>
          <p:nvPr/>
        </p:nvSpPr>
        <p:spPr bwMode="auto">
          <a:xfrm flipV="1">
            <a:off x="2730500" y="4919648"/>
            <a:ext cx="266700" cy="4254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8" name="Text Box 111"/>
          <p:cNvSpPr txBox="1">
            <a:spLocks noChangeAspect="1" noChangeArrowheads="1"/>
          </p:cNvSpPr>
          <p:nvPr/>
        </p:nvSpPr>
        <p:spPr bwMode="auto">
          <a:xfrm>
            <a:off x="6273800" y="5254611"/>
            <a:ext cx="2259013" cy="6381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sz="1400">
                <a:solidFill>
                  <a:srgbClr val="00CC00"/>
                </a:solidFill>
              </a:rPr>
              <a:t>            Verification of      </a:t>
            </a:r>
          </a:p>
          <a:p>
            <a:pPr algn="ctr"/>
            <a:r>
              <a:rPr lang="en-GB" sz="1400">
                <a:solidFill>
                  <a:srgbClr val="00CC00"/>
                </a:solidFill>
              </a:rPr>
              <a:t>         Orchestration     </a:t>
            </a:r>
          </a:p>
          <a:p>
            <a:pPr algn="ctr"/>
            <a:r>
              <a:rPr lang="en-GB" sz="1400">
                <a:solidFill>
                  <a:srgbClr val="00CC00"/>
                </a:solidFill>
              </a:rPr>
              <a:t>         Implementation</a:t>
            </a:r>
            <a:endParaRPr lang="es-ES">
              <a:solidFill>
                <a:srgbClr val="00CC00"/>
              </a:solidFill>
            </a:endParaRPr>
          </a:p>
        </p:txBody>
      </p:sp>
      <p:sp>
        <p:nvSpPr>
          <p:cNvPr id="29" name="AutoShape 112"/>
          <p:cNvSpPr>
            <a:spLocks noChangeAspect="1" noChangeArrowheads="1"/>
          </p:cNvSpPr>
          <p:nvPr/>
        </p:nvSpPr>
        <p:spPr bwMode="auto">
          <a:xfrm>
            <a:off x="6273800" y="5253023"/>
            <a:ext cx="615950" cy="212725"/>
          </a:xfrm>
          <a:prstGeom prst="octagon">
            <a:avLst>
              <a:gd name="adj" fmla="val 29287"/>
            </a:avLst>
          </a:prstGeom>
          <a:solidFill>
            <a:srgbClr val="00CC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0" name="AutoShape 113"/>
          <p:cNvSpPr>
            <a:spLocks noChangeAspect="1" noChangeArrowheads="1"/>
          </p:cNvSpPr>
          <p:nvPr/>
        </p:nvSpPr>
        <p:spPr bwMode="auto">
          <a:xfrm>
            <a:off x="5476875" y="4618023"/>
            <a:ext cx="930275" cy="317500"/>
          </a:xfrm>
          <a:prstGeom prst="leftArrow">
            <a:avLst>
              <a:gd name="adj1" fmla="val 50000"/>
              <a:gd name="adj2" fmla="val 7325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800"/>
              <a:t>   </a:t>
            </a:r>
            <a:endParaRPr lang="es-ES"/>
          </a:p>
        </p:txBody>
      </p:sp>
      <p:sp>
        <p:nvSpPr>
          <p:cNvPr id="31" name="Line 114"/>
          <p:cNvSpPr>
            <a:spLocks noChangeAspect="1" noChangeShapeType="1"/>
          </p:cNvSpPr>
          <p:nvPr/>
        </p:nvSpPr>
        <p:spPr bwMode="auto">
          <a:xfrm flipH="1" flipV="1">
            <a:off x="6142038" y="4935523"/>
            <a:ext cx="265112" cy="319088"/>
          </a:xfrm>
          <a:prstGeom prst="line">
            <a:avLst/>
          </a:prstGeom>
          <a:noFill/>
          <a:ln w="12700">
            <a:solidFill>
              <a:srgbClr val="00FF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32" name="AutoShape 115"/>
          <p:cNvSpPr>
            <a:spLocks noChangeAspect="1" noChangeArrowheads="1"/>
          </p:cNvSpPr>
          <p:nvPr/>
        </p:nvSpPr>
        <p:spPr bwMode="auto">
          <a:xfrm>
            <a:off x="3779838" y="2903523"/>
            <a:ext cx="398462" cy="212725"/>
          </a:xfrm>
          <a:prstGeom prst="octagon">
            <a:avLst>
              <a:gd name="adj" fmla="val 29287"/>
            </a:avLst>
          </a:prstGeom>
          <a:solidFill>
            <a:srgbClr val="9900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solidFill>
                  <a:schemeClr val="bg1"/>
                </a:solidFill>
              </a:rPr>
              <a:t>2</a:t>
            </a:r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34" name="1 Título"/>
          <p:cNvSpPr txBox="1">
            <a:spLocks/>
          </p:cNvSpPr>
          <p:nvPr/>
        </p:nvSpPr>
        <p:spPr>
          <a:xfrm>
            <a:off x="609600" y="285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  Analysis Phase</a:t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KAOS Methodology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6" name="35 Elipse"/>
          <p:cNvSpPr/>
          <p:nvPr/>
        </p:nvSpPr>
        <p:spPr>
          <a:xfrm>
            <a:off x="3214678" y="1357298"/>
            <a:ext cx="2857520" cy="1143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37" name="3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9</a:t>
            </a:fld>
            <a:r>
              <a:rPr lang="es-ES" dirty="0" smtClean="0"/>
              <a:t>/85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Publications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Dec, 2011 (Albacete)</a:t>
            </a:r>
            <a:endParaRPr lang="es-ES"/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929222"/>
          </a:xfrm>
        </p:spPr>
        <p:txBody>
          <a:bodyPr>
            <a:noAutofit/>
          </a:bodyPr>
          <a:lstStyle/>
          <a:p>
            <a:pPr algn="just"/>
            <a:r>
              <a:rPr lang="en-US" sz="2200" dirty="0" smtClean="0"/>
              <a:t>Martínez, E., Cambronero, M.E., Díaz, G. and Schneider, G. (2011). </a:t>
            </a:r>
            <a:r>
              <a:rPr lang="en-US" sz="2200" b="1" dirty="0" smtClean="0"/>
              <a:t>Timed Automata Semantics for Visual e-Contracts</a:t>
            </a:r>
            <a:r>
              <a:rPr lang="en-US" sz="2200" dirty="0" smtClean="0"/>
              <a:t>, in </a:t>
            </a:r>
            <a:r>
              <a:rPr lang="en-US" sz="2200" i="1" dirty="0" smtClean="0"/>
              <a:t>Fifth Workshop on Formal Languages and Analysis of Contract-Oriented Software.</a:t>
            </a:r>
          </a:p>
          <a:p>
            <a:pPr algn="just"/>
            <a:r>
              <a:rPr lang="en-US" sz="2200" dirty="0" smtClean="0"/>
              <a:t>Martínez, E., Díaz, G. and Cambronero, M.E. (2011). </a:t>
            </a:r>
            <a:r>
              <a:rPr lang="en-US" sz="2200" b="1" dirty="0" smtClean="0"/>
              <a:t>Contractually Compliant Service Compositions</a:t>
            </a:r>
            <a:r>
              <a:rPr lang="en-US" sz="2200" dirty="0" smtClean="0"/>
              <a:t>, in </a:t>
            </a:r>
            <a:r>
              <a:rPr lang="en-US" sz="2200" i="1" dirty="0" smtClean="0"/>
              <a:t>The Ninth International Conference on Service Oriented Computing.</a:t>
            </a:r>
          </a:p>
          <a:p>
            <a:pPr algn="just"/>
            <a:endParaRPr lang="en-US" sz="2200" i="1" dirty="0" smtClean="0"/>
          </a:p>
          <a:p>
            <a:pPr algn="just"/>
            <a:endParaRPr lang="en-US" sz="2200" i="1" dirty="0" smtClean="0"/>
          </a:p>
          <a:p>
            <a:pPr algn="just"/>
            <a:r>
              <a:rPr lang="en-US" sz="2400" dirty="0" smtClean="0"/>
              <a:t>Valero, V., </a:t>
            </a:r>
            <a:r>
              <a:rPr lang="en-US" sz="2400" dirty="0" err="1" smtClean="0"/>
              <a:t>Macia</a:t>
            </a:r>
            <a:r>
              <a:rPr lang="en-US" sz="2400" dirty="0" smtClean="0"/>
              <a:t>, H. and Martínez, E.(2009). </a:t>
            </a:r>
            <a:r>
              <a:rPr lang="en-US" sz="2400" b="1" dirty="0" smtClean="0"/>
              <a:t>A Petri Net Semantics for WSCDL</a:t>
            </a:r>
            <a:r>
              <a:rPr lang="en-US" sz="2400" dirty="0" smtClean="0"/>
              <a:t>, in </a:t>
            </a:r>
            <a:r>
              <a:rPr lang="en-US" sz="2400" i="1" dirty="0" smtClean="0"/>
              <a:t>XVII </a:t>
            </a:r>
            <a:r>
              <a:rPr lang="en-US" sz="2400" i="1" dirty="0" err="1" smtClean="0"/>
              <a:t>Jornadas</a:t>
            </a:r>
            <a:r>
              <a:rPr lang="en-US" sz="2400" i="1" dirty="0" smtClean="0"/>
              <a:t> de </a:t>
            </a:r>
            <a:r>
              <a:rPr lang="en-US" sz="2400" i="1" dirty="0" err="1" smtClean="0"/>
              <a:t>Concurrencia</a:t>
            </a:r>
            <a:r>
              <a:rPr lang="en-US" sz="2400" i="1" dirty="0" smtClean="0"/>
              <a:t> y </a:t>
            </a:r>
            <a:r>
              <a:rPr lang="en-US" sz="2400" i="1" dirty="0" err="1" smtClean="0"/>
              <a:t>Sistemas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Distribuidos</a:t>
            </a:r>
            <a:r>
              <a:rPr lang="en-US" sz="2400" i="1" dirty="0" smtClean="0"/>
              <a:t>.</a:t>
            </a:r>
            <a:endParaRPr lang="en-US" sz="2200" i="1" dirty="0" smtClean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785918" y="4000504"/>
            <a:ext cx="6143668" cy="785804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1" dirty="0" smtClean="0"/>
              <a:t>National Conference Papers</a:t>
            </a:r>
            <a:endParaRPr lang="en-US" sz="4000" dirty="0"/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" y="68194"/>
            <a:ext cx="827078" cy="360410"/>
          </a:xfrm>
          <a:prstGeom prst="rect">
            <a:avLst/>
          </a:prstGeom>
          <a:noFill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8280" y="71438"/>
            <a:ext cx="247009" cy="500042"/>
          </a:xfrm>
          <a:prstGeom prst="rect">
            <a:avLst/>
          </a:prstGeom>
          <a:noFill/>
        </p:spPr>
      </p:pic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90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1759</TotalTime>
  <Words>3916</Words>
  <Application>Microsoft Office PowerPoint</Application>
  <PresentationFormat>Presentación en pantalla (4:3)</PresentationFormat>
  <Paragraphs>835</Paragraphs>
  <Slides>90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90</vt:i4>
      </vt:variant>
    </vt:vector>
  </HeadingPairs>
  <TitlesOfParts>
    <vt:vector size="91" baseType="lpstr">
      <vt:lpstr>Tema de Office</vt:lpstr>
      <vt:lpstr>Contractual Verification of Web Service Compositions with Time Constraints</vt:lpstr>
      <vt:lpstr>CONTENTS</vt:lpstr>
      <vt:lpstr>Contributions</vt:lpstr>
      <vt:lpstr>Motivation</vt:lpstr>
      <vt:lpstr>Motivation</vt:lpstr>
      <vt:lpstr>CONTENTS</vt:lpstr>
      <vt:lpstr>Correct Web Services Methodology (Correct-WS)</vt:lpstr>
      <vt:lpstr>           Correct-WS Translations</vt:lpstr>
      <vt:lpstr>Diapositiva 9</vt:lpstr>
      <vt:lpstr>  Analysis Phase KAOS Methodology</vt:lpstr>
      <vt:lpstr>  Analysis Phase KAOS Methodology</vt:lpstr>
      <vt:lpstr>           Correct-WS Translations</vt:lpstr>
      <vt:lpstr>     Design Phase   UML 2.0 Sequence Diagrams*</vt:lpstr>
      <vt:lpstr>     Design Phase   UML 2.0 Sequence Diagrams</vt:lpstr>
      <vt:lpstr>     Design Phase   UML 2.0 Sequence Diagrams</vt:lpstr>
      <vt:lpstr>     Design Phase   UML 2.0 Sequence Diagrams</vt:lpstr>
      <vt:lpstr>     Design Phase   UML 2.0 Sequence Diagrams</vt:lpstr>
      <vt:lpstr>           Correct-WS Translations</vt:lpstr>
      <vt:lpstr>Translation of UML 2.0 Sequence Diagrams into WS-CDL</vt:lpstr>
      <vt:lpstr>Translation of UML 2.0 Sequence Diagrams into WS-CDL</vt:lpstr>
      <vt:lpstr>Diapositiva 21</vt:lpstr>
      <vt:lpstr>Translation of UML 2.0 Sequence Diagrams into WS-CDL</vt:lpstr>
      <vt:lpstr>Translation of UML 2.0 Sequence Diagrams into WS-CDL</vt:lpstr>
      <vt:lpstr>           Correct-WS Translations</vt:lpstr>
      <vt:lpstr>Translation of WS-CDL documents       into Timed Automata*</vt:lpstr>
      <vt:lpstr>Translation of WS-CDL documents       into Timed Automata</vt:lpstr>
      <vt:lpstr>Translation of WS-CDL documents       into Timed Automata</vt:lpstr>
      <vt:lpstr>Translation of WS-CDL documents       into Timed Automata</vt:lpstr>
      <vt:lpstr>Translation of WS-CDL documents       into Timed Automata</vt:lpstr>
      <vt:lpstr>Translation of WS-CDL documents       into Timed Automata</vt:lpstr>
      <vt:lpstr> Web Services Translation Tool (WST)*</vt:lpstr>
      <vt:lpstr>UML 2.0 Sequence Diagram Editor</vt:lpstr>
      <vt:lpstr>   XMI to WS-CDL Translator</vt:lpstr>
      <vt:lpstr>WS-CDL to Timed Automata Translator</vt:lpstr>
      <vt:lpstr>Case Study: Internet Purchase Process</vt:lpstr>
      <vt:lpstr>Case Study: Internet Purchase Process</vt:lpstr>
      <vt:lpstr>Diapositiva 37</vt:lpstr>
      <vt:lpstr>Diapositiva 38</vt:lpstr>
      <vt:lpstr>Diapositiva 39</vt:lpstr>
      <vt:lpstr>Diapositiva 40</vt:lpstr>
      <vt:lpstr>Case Study: Internet Purchase Process</vt:lpstr>
      <vt:lpstr>Case Study: Internet Purchase Process</vt:lpstr>
      <vt:lpstr>Case Study: Internet Purchase Process</vt:lpstr>
      <vt:lpstr>Case Study: Internet Purchase Process</vt:lpstr>
      <vt:lpstr>Case Study: Internet Purchase Process</vt:lpstr>
      <vt:lpstr>Case Study: Internet Purchase Process</vt:lpstr>
      <vt:lpstr>Diapositiva 47</vt:lpstr>
      <vt:lpstr>Other Phases of the Correct-WS Methodology</vt:lpstr>
      <vt:lpstr>CONTENTS</vt:lpstr>
      <vt:lpstr>Description*</vt:lpstr>
      <vt:lpstr>Description</vt:lpstr>
      <vt:lpstr>Description</vt:lpstr>
      <vt:lpstr>Description</vt:lpstr>
      <vt:lpstr>Description</vt:lpstr>
      <vt:lpstr>Description</vt:lpstr>
      <vt:lpstr>Syntax</vt:lpstr>
      <vt:lpstr>Semantics</vt:lpstr>
      <vt:lpstr>         Transformation Rules</vt:lpstr>
      <vt:lpstr>         Transformation Rules</vt:lpstr>
      <vt:lpstr>         Transformation Rules</vt:lpstr>
      <vt:lpstr>         Transformation Rules</vt:lpstr>
      <vt:lpstr>         Transformation Rules</vt:lpstr>
      <vt:lpstr>         Transformation Rules</vt:lpstr>
      <vt:lpstr>         UPPAAL Implementation</vt:lpstr>
      <vt:lpstr>Case Study: Online Auctioning Process</vt:lpstr>
      <vt:lpstr>       Case Study: Online         Auctioning Process</vt:lpstr>
      <vt:lpstr>Case Study: Online Auctioning Process</vt:lpstr>
      <vt:lpstr>Case Study: Online Auctioning Process</vt:lpstr>
      <vt:lpstr>Case Study: Online Auctioning Process</vt:lpstr>
      <vt:lpstr>Case Study: Online Auctioning Process</vt:lpstr>
      <vt:lpstr>Case Study: Online Auctioning Process</vt:lpstr>
      <vt:lpstr>Case Study: Online Auctioning Process</vt:lpstr>
      <vt:lpstr>Case Study: Online Auctioning Process</vt:lpstr>
      <vt:lpstr>Case Study: Online Auctioning Process</vt:lpstr>
      <vt:lpstr>Case Study: Online Auctioning Process</vt:lpstr>
      <vt:lpstr>Case Study: Online Auctioning Process</vt:lpstr>
      <vt:lpstr>       Other Applications</vt:lpstr>
      <vt:lpstr>       Other Applications</vt:lpstr>
      <vt:lpstr>CONTENTS</vt:lpstr>
      <vt:lpstr>Conclusions</vt:lpstr>
      <vt:lpstr>Conclusions</vt:lpstr>
      <vt:lpstr>Future Work</vt:lpstr>
      <vt:lpstr>Publications</vt:lpstr>
      <vt:lpstr>     Research Stays </vt:lpstr>
      <vt:lpstr>Contractual Verification of Web Service Compositions with Time Constraints</vt:lpstr>
      <vt:lpstr>Publications</vt:lpstr>
      <vt:lpstr>Publications</vt:lpstr>
      <vt:lpstr>Publications</vt:lpstr>
      <vt:lpstr>Publications</vt:lpstr>
      <vt:lpstr>Publications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Contractual Verification of Web Service Compositions with Time Constraints</dc:title>
  <cp:lastModifiedBy>RETICS</cp:lastModifiedBy>
  <cp:revision>210</cp:revision>
  <dcterms:modified xsi:type="dcterms:W3CDTF">2011-11-30T11:50:58Z</dcterms:modified>
</cp:coreProperties>
</file>